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2" r:id="rId6"/>
    <p:sldMasterId id="2147493495" r:id="rId7"/>
    <p:sldMasterId id="2147493498" r:id="rId8"/>
  </p:sldMasterIdLst>
  <p:notesMasterIdLst>
    <p:notesMasterId r:id="rId60"/>
  </p:notesMasterIdLst>
  <p:handoutMasterIdLst>
    <p:handoutMasterId r:id="rId61"/>
  </p:handoutMasterIdLst>
  <p:sldIdLst>
    <p:sldId id="357" r:id="rId9"/>
    <p:sldId id="358" r:id="rId10"/>
    <p:sldId id="257" r:id="rId11"/>
    <p:sldId id="268" r:id="rId12"/>
    <p:sldId id="319" r:id="rId13"/>
    <p:sldId id="289" r:id="rId14"/>
    <p:sldId id="333" r:id="rId15"/>
    <p:sldId id="334" r:id="rId16"/>
    <p:sldId id="320" r:id="rId17"/>
    <p:sldId id="350" r:id="rId18"/>
    <p:sldId id="321" r:id="rId19"/>
    <p:sldId id="335" r:id="rId20"/>
    <p:sldId id="317" r:id="rId21"/>
    <p:sldId id="322" r:id="rId22"/>
    <p:sldId id="323" r:id="rId23"/>
    <p:sldId id="336" r:id="rId24"/>
    <p:sldId id="351" r:id="rId25"/>
    <p:sldId id="352" r:id="rId26"/>
    <p:sldId id="324" r:id="rId27"/>
    <p:sldId id="318" r:id="rId28"/>
    <p:sldId id="325" r:id="rId29"/>
    <p:sldId id="327" r:id="rId30"/>
    <p:sldId id="328" r:id="rId31"/>
    <p:sldId id="359" r:id="rId32"/>
    <p:sldId id="337" r:id="rId33"/>
    <p:sldId id="353" r:id="rId34"/>
    <p:sldId id="354" r:id="rId35"/>
    <p:sldId id="329" r:id="rId36"/>
    <p:sldId id="355" r:id="rId37"/>
    <p:sldId id="338" r:id="rId38"/>
    <p:sldId id="339" r:id="rId39"/>
    <p:sldId id="361" r:id="rId40"/>
    <p:sldId id="340" r:id="rId41"/>
    <p:sldId id="341" r:id="rId42"/>
    <p:sldId id="342" r:id="rId43"/>
    <p:sldId id="343" r:id="rId44"/>
    <p:sldId id="344" r:id="rId45"/>
    <p:sldId id="345" r:id="rId46"/>
    <p:sldId id="346" r:id="rId47"/>
    <p:sldId id="347" r:id="rId48"/>
    <p:sldId id="348" r:id="rId49"/>
    <p:sldId id="349" r:id="rId50"/>
    <p:sldId id="363" r:id="rId51"/>
    <p:sldId id="364" r:id="rId52"/>
    <p:sldId id="365" r:id="rId53"/>
    <p:sldId id="367" r:id="rId54"/>
    <p:sldId id="366" r:id="rId55"/>
    <p:sldId id="360" r:id="rId56"/>
    <p:sldId id="356" r:id="rId57"/>
    <p:sldId id="267" r:id="rId58"/>
    <p:sldId id="331" r:id="rId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2" userDrawn="1">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5" autoAdjust="0"/>
    <p:restoredTop sz="83845" autoAdjust="0"/>
  </p:normalViewPr>
  <p:slideViewPr>
    <p:cSldViewPr snapToGrid="0" snapToObjects="1">
      <p:cViewPr varScale="1">
        <p:scale>
          <a:sx n="121" d="100"/>
          <a:sy n="121" d="100"/>
        </p:scale>
        <p:origin x="978" y="102"/>
      </p:cViewPr>
      <p:guideLst>
        <p:guide orient="horz" pos="1892"/>
        <p:guide pos="224"/>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1/20/2022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1/20/2022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Sensory Representation is effective, but sometimes misleading, because it is well matched to the early stages of neural processing.  It tends to be stable across individuals, cultures and time. Conversely, Arbitrary Representation derives its power from culture, and it is therefore dependent on the particular cultural milieu of an individual.</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3692072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650078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962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107940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2897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5783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884311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1651862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2014201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243595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Stage 2: Pattern Perception</a:t>
            </a:r>
          </a:p>
          <a:p>
            <a:r>
              <a:rPr lang="en-US" sz="1200" b="0" i="0" u="none" strike="noStrike" kern="1200" baseline="0" dirty="0">
                <a:solidFill>
                  <a:schemeClr val="tx1"/>
                </a:solidFill>
                <a:latin typeface="+mn-lt"/>
                <a:ea typeface="+mn-ea"/>
                <a:cs typeface="+mn-cs"/>
              </a:rPr>
              <a:t>At the second stage, rapid active processes divide the visual field into regions and simple patterns,</a:t>
            </a:r>
          </a:p>
          <a:p>
            <a:r>
              <a:rPr lang="en-US" sz="1200" b="0" i="0" u="none" strike="noStrike" kern="1200" baseline="0" dirty="0">
                <a:solidFill>
                  <a:schemeClr val="tx1"/>
                </a:solidFill>
                <a:latin typeface="+mn-lt"/>
                <a:ea typeface="+mn-ea"/>
                <a:cs typeface="+mn-cs"/>
              </a:rPr>
              <a:t>such as continuous contours, regions of the same color, and regions of the same texture.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Patterns of motion are also extremely important, although the use of motion as an information</a:t>
            </a:r>
          </a:p>
          <a:p>
            <a:r>
              <a:rPr lang="en-US" sz="1200" b="0" i="0" u="none" strike="noStrike" kern="1200" baseline="0" dirty="0">
                <a:solidFill>
                  <a:schemeClr val="tx1"/>
                </a:solidFill>
                <a:latin typeface="+mn-lt"/>
                <a:ea typeface="+mn-ea"/>
                <a:cs typeface="+mn-cs"/>
              </a:rPr>
              <a:t>code is relatively neglected in visualization. The pattern-finding stage of visual processing is</a:t>
            </a:r>
          </a:p>
          <a:p>
            <a:r>
              <a:rPr lang="en-US" sz="1200" b="0" i="0" u="none" strike="noStrike" kern="1200" baseline="0" dirty="0">
                <a:solidFill>
                  <a:schemeClr val="tx1"/>
                </a:solidFill>
                <a:latin typeface="+mn-lt"/>
                <a:ea typeface="+mn-ea"/>
                <a:cs typeface="+mn-cs"/>
              </a:rPr>
              <a:t>extremely flexible, influenced both by the massive amount of information available from Stage</a:t>
            </a:r>
          </a:p>
          <a:p>
            <a:r>
              <a:rPr lang="en-US" sz="1200" b="0" i="0" u="none" strike="noStrike" kern="1200" baseline="0" dirty="0">
                <a:solidFill>
                  <a:schemeClr val="tx1"/>
                </a:solidFill>
                <a:latin typeface="+mn-lt"/>
                <a:ea typeface="+mn-ea"/>
                <a:cs typeface="+mn-cs"/>
              </a:rPr>
              <a:t>1 parallel processing and by the top-down action of attention driven by visual queries. Marr</a:t>
            </a:r>
          </a:p>
          <a:p>
            <a:r>
              <a:rPr lang="en-US" sz="1200" b="0" i="0" u="none" strike="noStrike" kern="1200" baseline="0" dirty="0">
                <a:solidFill>
                  <a:schemeClr val="tx1"/>
                </a:solidFill>
                <a:latin typeface="+mn-lt"/>
                <a:ea typeface="+mn-ea"/>
                <a:cs typeface="+mn-cs"/>
              </a:rPr>
              <a:t>(1982) called this stage of processing the 2-112D sketch. </a:t>
            </a:r>
            <a:r>
              <a:rPr lang="en-US" sz="1200" b="0" i="0" u="none" strike="noStrike" kern="1200" baseline="0" dirty="0" err="1">
                <a:solidFill>
                  <a:schemeClr val="tx1"/>
                </a:solidFill>
                <a:latin typeface="+mn-lt"/>
                <a:ea typeface="+mn-ea"/>
                <a:cs typeface="+mn-cs"/>
              </a:rPr>
              <a:t>Triesman</a:t>
            </a:r>
            <a:r>
              <a:rPr lang="en-US" sz="1200" b="0" i="0" u="none" strike="noStrike" kern="1200" baseline="0" dirty="0">
                <a:solidFill>
                  <a:schemeClr val="tx1"/>
                </a:solidFill>
                <a:latin typeface="+mn-lt"/>
                <a:ea typeface="+mn-ea"/>
                <a:cs typeface="+mn-cs"/>
              </a:rPr>
              <a:t> (1985) called it a feature map.</a:t>
            </a:r>
          </a:p>
          <a:p>
            <a:r>
              <a:rPr lang="en-US" sz="1200" b="0" i="0" u="none" strike="noStrike" kern="1200" baseline="0" dirty="0" err="1">
                <a:solidFill>
                  <a:schemeClr val="tx1"/>
                </a:solidFill>
                <a:latin typeface="+mn-lt"/>
                <a:ea typeface="+mn-ea"/>
                <a:cs typeface="+mn-cs"/>
              </a:rPr>
              <a:t>Rensink</a:t>
            </a:r>
            <a:r>
              <a:rPr lang="en-US" sz="1200" b="0" i="0" u="none" strike="noStrike" kern="1200" baseline="0" dirty="0">
                <a:solidFill>
                  <a:schemeClr val="tx1"/>
                </a:solidFill>
                <a:latin typeface="+mn-lt"/>
                <a:ea typeface="+mn-ea"/>
                <a:cs typeface="+mn-cs"/>
              </a:rPr>
              <a:t> (2002) called it a proto-object flux to emphasize its dynamic nature.</a:t>
            </a:r>
          </a:p>
          <a:p>
            <a:r>
              <a:rPr lang="en-US" sz="1200" b="0" i="0" u="none" strike="noStrike" kern="1200" baseline="0" dirty="0">
                <a:solidFill>
                  <a:schemeClr val="tx1"/>
                </a:solidFill>
                <a:latin typeface="+mn-lt"/>
                <a:ea typeface="+mn-ea"/>
                <a:cs typeface="+mn-cs"/>
              </a:rPr>
              <a:t>There is increasing evidence that tasks involving eye-hand coordination and locomotion may</a:t>
            </a:r>
          </a:p>
          <a:p>
            <a:r>
              <a:rPr lang="en-US" sz="1200" b="0" i="0" u="none" strike="noStrike" kern="1200" baseline="0" dirty="0">
                <a:solidFill>
                  <a:schemeClr val="tx1"/>
                </a:solidFill>
                <a:latin typeface="+mn-lt"/>
                <a:ea typeface="+mn-ea"/>
                <a:cs typeface="+mn-cs"/>
              </a:rPr>
              <a:t>be processed in pathways distinct from those involved in object recognition. This is the two-visual</a:t>
            </a:r>
          </a:p>
          <a:p>
            <a:r>
              <a:rPr lang="en-US" sz="1200" b="0" i="0" u="none" strike="noStrike" kern="1200" baseline="0" dirty="0">
                <a:solidFill>
                  <a:schemeClr val="tx1"/>
                </a:solidFill>
                <a:latin typeface="+mn-lt"/>
                <a:ea typeface="+mn-ea"/>
                <a:cs typeface="+mn-cs"/>
              </a:rPr>
              <a:t>system hypothesis: one system for locomotion and action, called the "action system," and another</a:t>
            </a:r>
          </a:p>
          <a:p>
            <a:r>
              <a:rPr lang="en-US" sz="1200" b="0" i="0" u="none" strike="noStrike" kern="1200" baseline="0" dirty="0">
                <a:solidFill>
                  <a:schemeClr val="tx1"/>
                </a:solidFill>
                <a:latin typeface="+mn-lt"/>
                <a:ea typeface="+mn-ea"/>
                <a:cs typeface="+mn-cs"/>
              </a:rPr>
              <a:t>for symbolic object manipulation, called the "what system." A detailed and convincing account</a:t>
            </a:r>
          </a:p>
          <a:p>
            <a:r>
              <a:rPr lang="en-US" sz="1200" b="0" i="0" u="none" strike="noStrike" kern="1200" baseline="0" dirty="0">
                <a:solidFill>
                  <a:schemeClr val="tx1"/>
                </a:solidFill>
                <a:latin typeface="+mn-lt"/>
                <a:ea typeface="+mn-ea"/>
                <a:cs typeface="+mn-cs"/>
              </a:rPr>
              <a:t>of it can be found in Milner and </a:t>
            </a:r>
            <a:r>
              <a:rPr lang="en-US" sz="1200" b="0" i="0" u="none" strike="noStrike" kern="1200" baseline="0" dirty="0" err="1">
                <a:solidFill>
                  <a:schemeClr val="tx1"/>
                </a:solidFill>
                <a:latin typeface="+mn-lt"/>
                <a:ea typeface="+mn-ea"/>
                <a:cs typeface="+mn-cs"/>
              </a:rPr>
              <a:t>Goodale</a:t>
            </a:r>
            <a:r>
              <a:rPr lang="en-US" sz="1200" b="0" i="0" u="none" strike="noStrike" kern="1200" baseline="0" dirty="0">
                <a:solidFill>
                  <a:schemeClr val="tx1"/>
                </a:solidFill>
                <a:latin typeface="+mn-lt"/>
                <a:ea typeface="+mn-ea"/>
                <a:cs typeface="+mn-cs"/>
              </a:rPr>
              <a:t> (1995).</a:t>
            </a:r>
          </a:p>
          <a:p>
            <a:r>
              <a:rPr lang="en-US" sz="1200" b="0" i="0" u="none" strike="noStrike" kern="1200" baseline="0" dirty="0">
                <a:solidFill>
                  <a:schemeClr val="tx1"/>
                </a:solidFill>
                <a:latin typeface="+mn-lt"/>
                <a:ea typeface="+mn-ea"/>
                <a:cs typeface="+mn-cs"/>
              </a:rPr>
              <a:t>Important characteristics of Stage 2 processing include:</a:t>
            </a:r>
          </a:p>
          <a:p>
            <a:r>
              <a:rPr lang="en-SG" sz="1200" b="0" i="0" u="none" strike="noStrike" kern="1200" baseline="0" dirty="0">
                <a:solidFill>
                  <a:schemeClr val="tx1"/>
                </a:solidFill>
                <a:latin typeface="+mn-lt"/>
                <a:ea typeface="+mn-ea"/>
                <a:cs typeface="+mn-cs"/>
              </a:rPr>
              <a:t>Slow serial processing</a:t>
            </a:r>
          </a:p>
          <a:p>
            <a:r>
              <a:rPr lang="en-US" sz="1200" b="0" i="0" u="none" strike="noStrike" kern="1200" baseline="0" dirty="0">
                <a:solidFill>
                  <a:schemeClr val="tx1"/>
                </a:solidFill>
                <a:latin typeface="+mn-lt"/>
                <a:ea typeface="+mn-ea"/>
                <a:cs typeface="+mn-cs"/>
              </a:rPr>
              <a:t>Involvement of both working memory and long-term memory</a:t>
            </a:r>
          </a:p>
          <a:p>
            <a:r>
              <a:rPr lang="en-US" sz="1200" b="0" i="0" u="none" strike="noStrike" kern="1200" baseline="0" dirty="0">
                <a:solidFill>
                  <a:schemeClr val="tx1"/>
                </a:solidFill>
                <a:latin typeface="+mn-lt"/>
                <a:ea typeface="+mn-ea"/>
                <a:cs typeface="+mn-cs"/>
              </a:rPr>
              <a:t>More emphasis on arbitrary aspects of symbols</a:t>
            </a:r>
          </a:p>
          <a:p>
            <a:r>
              <a:rPr lang="en-US" sz="1200" b="0" i="0" u="none" strike="noStrike" kern="1200" baseline="0" dirty="0">
                <a:solidFill>
                  <a:schemeClr val="tx1"/>
                </a:solidFill>
                <a:latin typeface="+mn-lt"/>
                <a:ea typeface="+mn-ea"/>
                <a:cs typeface="+mn-cs"/>
              </a:rPr>
              <a:t>In a state of flux, a combination of bottom-up feature processing and top-down</a:t>
            </a:r>
          </a:p>
          <a:p>
            <a:r>
              <a:rPr lang="en-SG" sz="1200" b="0" i="0" u="none" strike="noStrike" kern="1200" baseline="0" dirty="0">
                <a:solidFill>
                  <a:schemeClr val="tx1"/>
                </a:solidFill>
                <a:latin typeface="+mn-lt"/>
                <a:ea typeface="+mn-ea"/>
                <a:cs typeface="+mn-cs"/>
              </a:rPr>
              <a:t>attentional mechanisms</a:t>
            </a:r>
          </a:p>
          <a:p>
            <a:r>
              <a:rPr lang="en-US" sz="1200" b="0" i="0" u="none" strike="noStrike" kern="1200" baseline="0" dirty="0">
                <a:solidFill>
                  <a:schemeClr val="tx1"/>
                </a:solidFill>
                <a:latin typeface="+mn-lt"/>
                <a:ea typeface="+mn-ea"/>
                <a:cs typeface="+mn-cs"/>
              </a:rPr>
              <a:t>Different pathways for object recognition and visually guided motion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the highest level of perception are the objects held in visual working memory by the demands</a:t>
            </a:r>
          </a:p>
          <a:p>
            <a:r>
              <a:rPr lang="en-US" sz="1200" b="0" i="0" u="none" strike="noStrike" kern="1200" baseline="0" dirty="0">
                <a:solidFill>
                  <a:schemeClr val="tx1"/>
                </a:solidFill>
                <a:latin typeface="+mn-lt"/>
                <a:ea typeface="+mn-ea"/>
                <a:cs typeface="+mn-cs"/>
              </a:rPr>
              <a:t>of active attention. In order to use an external visualization, we construct a sequence of visual</a:t>
            </a:r>
          </a:p>
          <a:p>
            <a:r>
              <a:rPr lang="en-US" sz="1200" b="0" i="0" u="none" strike="noStrike" kern="1200" baseline="0" dirty="0">
                <a:solidFill>
                  <a:schemeClr val="tx1"/>
                </a:solidFill>
                <a:latin typeface="+mn-lt"/>
                <a:ea typeface="+mn-ea"/>
                <a:cs typeface="+mn-cs"/>
              </a:rPr>
              <a:t>queries that are answered through visual search strategies. At this level, only a few objects can</a:t>
            </a:r>
          </a:p>
          <a:p>
            <a:r>
              <a:rPr lang="en-US" sz="1200" b="0" i="0" u="none" strike="noStrike" kern="1200" baseline="0" dirty="0">
                <a:solidFill>
                  <a:schemeClr val="tx1"/>
                </a:solidFill>
                <a:latin typeface="+mn-lt"/>
                <a:ea typeface="+mn-ea"/>
                <a:cs typeface="+mn-cs"/>
              </a:rPr>
              <a:t>be held at a time; they are constructed from the available patterns providing answers to the visual</a:t>
            </a:r>
          </a:p>
          <a:p>
            <a:r>
              <a:rPr lang="en-US" sz="1200" b="0" i="0" u="none" strike="noStrike" kern="1200" baseline="0" dirty="0">
                <a:solidFill>
                  <a:schemeClr val="tx1"/>
                </a:solidFill>
                <a:latin typeface="+mn-lt"/>
                <a:ea typeface="+mn-ea"/>
                <a:cs typeface="+mn-cs"/>
              </a:rPr>
              <a:t>queries. For example, if we use a road map to look for a route, the visual query will trigger a</a:t>
            </a:r>
          </a:p>
          <a:p>
            <a:r>
              <a:rPr lang="en-US" sz="1200" b="0" i="0" u="none" strike="noStrike" kern="1200" baseline="0" dirty="0">
                <a:solidFill>
                  <a:schemeClr val="tx1"/>
                </a:solidFill>
                <a:latin typeface="+mn-lt"/>
                <a:ea typeface="+mn-ea"/>
                <a:cs typeface="+mn-cs"/>
              </a:rPr>
              <a:t>search for connected red contours (representing major highways) between two visual symbols</a:t>
            </a:r>
          </a:p>
          <a:p>
            <a:r>
              <a:rPr lang="en-SG" sz="1200" b="0" i="0" u="none" strike="noStrike" kern="1200" baseline="0" dirty="0">
                <a:solidFill>
                  <a:schemeClr val="tx1"/>
                </a:solidFill>
                <a:latin typeface="+mn-lt"/>
                <a:ea typeface="+mn-ea"/>
                <a:cs typeface="+mn-cs"/>
              </a:rPr>
              <a:t>(representing cities).</a:t>
            </a:r>
          </a:p>
          <a:p>
            <a:r>
              <a:rPr lang="en-US" sz="1200" b="0" i="0" u="none" strike="noStrike" kern="1200" baseline="0" dirty="0">
                <a:solidFill>
                  <a:schemeClr val="tx1"/>
                </a:solidFill>
                <a:latin typeface="+mn-lt"/>
                <a:ea typeface="+mn-ea"/>
                <a:cs typeface="+mn-cs"/>
              </a:rPr>
              <a:t>Beyond the visual processing stages shown in Figure 1.11 are interfaces to other subsystems.</a:t>
            </a:r>
          </a:p>
          <a:p>
            <a:r>
              <a:rPr lang="en-US" sz="1200" b="0" i="0" u="none" strike="noStrike" kern="1200" baseline="0" dirty="0">
                <a:solidFill>
                  <a:schemeClr val="tx1"/>
                </a:solidFill>
                <a:latin typeface="+mn-lt"/>
                <a:ea typeface="+mn-ea"/>
                <a:cs typeface="+mn-cs"/>
              </a:rPr>
              <a:t>The visual object identification process interfaces with the verbal linguistic subsystems of the</a:t>
            </a:r>
          </a:p>
          <a:p>
            <a:r>
              <a:rPr lang="en-US" sz="1200" b="0" i="0" u="none" strike="noStrike" kern="1200" baseline="0" dirty="0">
                <a:solidFill>
                  <a:schemeClr val="tx1"/>
                </a:solidFill>
                <a:latin typeface="+mn-lt"/>
                <a:ea typeface="+mn-ea"/>
                <a:cs typeface="+mn-cs"/>
              </a:rPr>
              <a:t>brain so that words can be connected to images. The perception-for-action subsystem interfaces</a:t>
            </a:r>
          </a:p>
          <a:p>
            <a:r>
              <a:rPr lang="en-US" sz="1200" b="0" i="0" u="none" strike="noStrike" kern="1200" baseline="0" dirty="0">
                <a:solidFill>
                  <a:schemeClr val="tx1"/>
                </a:solidFill>
                <a:latin typeface="+mn-lt"/>
                <a:ea typeface="+mn-ea"/>
                <a:cs typeface="+mn-cs"/>
              </a:rPr>
              <a:t>with the motor systems that control muscle movements.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19</a:t>
            </a:fld>
            <a:endParaRPr lang="en-US"/>
          </a:p>
        </p:txBody>
      </p:sp>
    </p:spTree>
    <p:extLst>
      <p:ext uri="{BB962C8B-B14F-4D97-AF65-F5344CB8AC3E}">
        <p14:creationId xmlns:p14="http://schemas.microsoft.com/office/powerpoint/2010/main" val="2626070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generated column from split to</a:t>
            </a:r>
            <a:r>
              <a:rPr lang="en-US" baseline="0" dirty="0"/>
              <a:t> create a chart.</a:t>
            </a:r>
          </a:p>
          <a:p>
            <a:endParaRPr lang="en-US" baseline="0" dirty="0"/>
          </a:p>
          <a:p>
            <a:r>
              <a:rPr lang="en-US" baseline="0" dirty="0"/>
              <a:t>Mouse in top middle bar graph to sort the bar graph by length of bars</a:t>
            </a:r>
          </a:p>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42</a:t>
            </a:fld>
            <a:endParaRPr lang="en-US"/>
          </a:p>
        </p:txBody>
      </p:sp>
    </p:spTree>
    <p:extLst>
      <p:ext uri="{BB962C8B-B14F-4D97-AF65-F5344CB8AC3E}">
        <p14:creationId xmlns:p14="http://schemas.microsoft.com/office/powerpoint/2010/main" val="1137256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3424493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50</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21</a:t>
            </a:fld>
            <a:endParaRPr lang="en-US"/>
          </a:p>
        </p:txBody>
      </p:sp>
    </p:spTree>
    <p:extLst>
      <p:ext uri="{BB962C8B-B14F-4D97-AF65-F5344CB8AC3E}">
        <p14:creationId xmlns:p14="http://schemas.microsoft.com/office/powerpoint/2010/main" val="416633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Roboto Light" panose="02000000000000000000" pitchFamily="2" charset="0"/>
                <a:ea typeface="Roboto Light" panose="02000000000000000000" pitchFamily="2" charset="0"/>
              </a:rPr>
              <a:t>For example, the colour of a car is an attribute of the car, the taste of food is an attribute of the food, and the floor area is an attribute of a house.</a:t>
            </a:r>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22</a:t>
            </a:fld>
            <a:endParaRPr lang="en-US"/>
          </a:p>
        </p:txBody>
      </p:sp>
    </p:spTree>
    <p:extLst>
      <p:ext uri="{BB962C8B-B14F-4D97-AF65-F5344CB8AC3E}">
        <p14:creationId xmlns:p14="http://schemas.microsoft.com/office/powerpoint/2010/main" val="270218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421753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191191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69007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29</a:t>
            </a:fld>
            <a:endParaRPr lang="en-US"/>
          </a:p>
        </p:txBody>
      </p:sp>
    </p:spTree>
    <p:extLst>
      <p:ext uri="{BB962C8B-B14F-4D97-AF65-F5344CB8AC3E}">
        <p14:creationId xmlns:p14="http://schemas.microsoft.com/office/powerpoint/2010/main" val="18094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653404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288008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92597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953432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027702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236979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394208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350214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869500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2340991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02484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9.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 id="2147493491"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811031"/>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395920"/>
      </p:ext>
    </p:extLst>
  </p:cSld>
  <p:clrMap bg1="lt1" tx1="dk1" bg2="lt2" tx2="dk2" accent1="accent1" accent2="accent2" accent3="accent3" accent4="accent4" accent5="accent5" accent6="accent6" hlink="hlink" folHlink="folHlink"/>
  <p:sldLayoutIdLst>
    <p:sldLayoutId id="2147493493" r:id="rId1"/>
    <p:sldLayoutId id="2147493494"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467360"/>
      </p:ext>
    </p:extLst>
  </p:cSld>
  <p:clrMap bg1="lt1" tx1="dk1" bg2="lt2" tx2="dk2" accent1="accent1" accent2="accent2" accent3="accent3" accent4="accent4" accent5="accent5" accent6="accent6" hlink="hlink" folHlink="folHlink"/>
  <p:sldLayoutIdLst>
    <p:sldLayoutId id="2147493496" r:id="rId1"/>
    <p:sldLayoutId id="2147493497"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0012469"/>
      </p:ext>
    </p:extLst>
  </p:cSld>
  <p:clrMap bg1="lt1" tx1="dk1" bg2="lt2" tx2="dk2" accent1="accent1" accent2="accent2" accent3="accent3" accent4="accent4" accent5="accent5" accent6="accent6" hlink="hlink" folHlink="folHlink"/>
  <p:sldLayoutIdLst>
    <p:sldLayoutId id="2147493499" r:id="rId1"/>
    <p:sldLayoutId id="214749350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i.stack.imgur.com/cMEOk.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image.slidesharecdn.com/measurementandscales-120411075801-phpapp02/95/measurement-and-scales-6-728.jpg?cb=133413130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i.cmpnet.com/intelligententerprise/images/0810/Data-Dimension-Hierarchies.jp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hyperlink" Target="https://help.tableau.com/current/pro/desktop/en-us/environment_workspace.htm#SideBar" TargetMode="External"/><Relationship Id="rId3" Type="http://schemas.openxmlformats.org/officeDocument/2006/relationships/notesSlide" Target="../notesSlides/notesSlide10.xml"/><Relationship Id="rId7" Type="http://schemas.openxmlformats.org/officeDocument/2006/relationships/hyperlink" Target="https://help.tableau.com/current/pro/desktop/en-us/view_parts.htm" TargetMode="External"/><Relationship Id="rId2" Type="http://schemas.openxmlformats.org/officeDocument/2006/relationships/slideLayout" Target="../slideLayouts/slideLayout18.xml"/><Relationship Id="rId1" Type="http://schemas.openxmlformats.org/officeDocument/2006/relationships/tags" Target="../tags/tag6.xml"/><Relationship Id="rId6" Type="http://schemas.openxmlformats.org/officeDocument/2006/relationships/hyperlink" Target="https://help.tableau.com/current/pro/desktop/en-us/environment_workspace.htm#ToolbarButtons" TargetMode="External"/><Relationship Id="rId11" Type="http://schemas.openxmlformats.org/officeDocument/2006/relationships/hyperlink" Target="https://help.tableau.com/current/pro/desktop/en-us/environment_workspace.htm#StatusBar" TargetMode="External"/><Relationship Id="rId5" Type="http://schemas.openxmlformats.org/officeDocument/2006/relationships/hyperlink" Target="https://help.tableau.com/current/pro/desktop/en-us/buildmanual_shelves.htm" TargetMode="External"/><Relationship Id="rId10" Type="http://schemas.openxmlformats.org/officeDocument/2006/relationships/hyperlink" Target="https://help.tableau.com/current/pro/desktop/en-us/environ_workspace_analytics_pane.htm" TargetMode="External"/><Relationship Id="rId4" Type="http://schemas.openxmlformats.org/officeDocument/2006/relationships/image" Target="../media/image37.png"/><Relationship Id="rId9" Type="http://schemas.openxmlformats.org/officeDocument/2006/relationships/hyperlink" Target="https://help.tableau.com/current/pro/desktop/en-us/datafields_understanddatawindow.htm"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1.xml"/><Relationship Id="rId5" Type="http://schemas.openxmlformats.org/officeDocument/2006/relationships/hyperlink" Target="https://help.tableau.com/current/pro/desktop/en-us/multiple_connections.htm" TargetMode="Externa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3.xml"/><Relationship Id="rId5" Type="http://schemas.openxmlformats.org/officeDocument/2006/relationships/hyperlink" Target="https://help.tableau.com/current/pro/desktop/en-us/pivot.htm" TargetMode="Externa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15.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6.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id="{A557F063-8854-48BA-BF0D-D7E1B7E4BBA7}"/>
              </a:ext>
            </a:extLst>
          </p:cNvPr>
          <p:cNvGraphicFramePr>
            <a:graphicFrameLocks noGrp="1"/>
          </p:cNvGraphicFramePr>
          <p:nvPr>
            <p:extLst>
              <p:ext uri="{D42A27DB-BD31-4B8C-83A1-F6EECF244321}">
                <p14:modId xmlns:p14="http://schemas.microsoft.com/office/powerpoint/2010/main" val="2463767168"/>
              </p:ext>
            </p:extLst>
          </p:nvPr>
        </p:nvGraphicFramePr>
        <p:xfrm>
          <a:off x="1223628" y="1121269"/>
          <a:ext cx="6683956" cy="322326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val="490576269"/>
                    </a:ext>
                  </a:extLst>
                </a:gridCol>
                <a:gridCol w="2398728">
                  <a:extLst>
                    <a:ext uri="{9D8B030D-6E8A-4147-A177-3AD203B41FA5}">
                      <a16:colId xmlns:a16="http://schemas.microsoft.com/office/drawing/2014/main" val="2750247129"/>
                    </a:ext>
                  </a:extLst>
                </a:gridCol>
                <a:gridCol w="705089">
                  <a:extLst>
                    <a:ext uri="{9D8B030D-6E8A-4147-A177-3AD203B41FA5}">
                      <a16:colId xmlns:a16="http://schemas.microsoft.com/office/drawing/2014/main" val="3137058074"/>
                    </a:ext>
                  </a:extLst>
                </a:gridCol>
                <a:gridCol w="1765364">
                  <a:extLst>
                    <a:ext uri="{9D8B030D-6E8A-4147-A177-3AD203B41FA5}">
                      <a16:colId xmlns:a16="http://schemas.microsoft.com/office/drawing/2014/main" val="2240145745"/>
                    </a:ext>
                  </a:extLst>
                </a:gridCol>
                <a:gridCol w="1246609">
                  <a:extLst>
                    <a:ext uri="{9D8B030D-6E8A-4147-A177-3AD203B41FA5}">
                      <a16:colId xmlns:a16="http://schemas.microsoft.com/office/drawing/2014/main"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a:t>(2022)</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baseline="0"/>
                        <a:t>05</a:t>
                      </a:r>
                      <a:r>
                        <a:rPr lang="en-US" sz="1200" baseline="30000"/>
                        <a:t>th</a:t>
                      </a:r>
                      <a:r>
                        <a:rPr lang="en-US" sz="1200"/>
                        <a:t> </a:t>
                      </a:r>
                      <a:r>
                        <a:rPr lang="en-US" sz="1200" dirty="0"/>
                        <a:t>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24</a:t>
                      </a:r>
                      <a:r>
                        <a:rPr lang="en-US" sz="1200" baseline="30000" dirty="0">
                          <a:solidFill>
                            <a:srgbClr val="FF0000"/>
                          </a:solidFill>
                        </a:rPr>
                        <a:t>th</a:t>
                      </a:r>
                      <a:r>
                        <a:rPr lang="en-US" sz="1200" dirty="0">
                          <a:solidFill>
                            <a:srgbClr val="FF0000"/>
                          </a:solidFill>
                        </a:rPr>
                        <a:t> Jan – 4</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04103745"/>
                  </a:ext>
                </a:extLst>
              </a:tr>
              <a:tr h="251460">
                <a:tc>
                  <a:txBody>
                    <a:bodyPr/>
                    <a:lstStyle/>
                    <a:p>
                      <a:pPr algn="ctr"/>
                      <a:r>
                        <a:rPr lang="en-US" sz="1200" dirty="0"/>
                        <a:t>2</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All about Data</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dirty="0"/>
                        <a:t>10</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Pre-Class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dirty="0">
                          <a:solidFill>
                            <a:srgbClr val="FF0000"/>
                          </a:solidFill>
                        </a:rPr>
                        <a:t>7</a:t>
                      </a:r>
                      <a:r>
                        <a:rPr lang="en-US" sz="1200" baseline="30000" dirty="0">
                          <a:solidFill>
                            <a:srgbClr val="FF0000"/>
                          </a:solidFill>
                        </a:rPr>
                        <a:t>th</a:t>
                      </a:r>
                      <a:r>
                        <a:rPr lang="en-US" sz="1200" dirty="0">
                          <a:solidFill>
                            <a:srgbClr val="FF0000"/>
                          </a:solidFill>
                        </a:rPr>
                        <a:t> Feb – 14</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410617811"/>
                  </a:ext>
                </a:extLst>
              </a:tr>
              <a:tr h="434340">
                <a:tc>
                  <a:txBody>
                    <a:bodyPr/>
                    <a:lstStyle/>
                    <a:p>
                      <a:pPr algn="ct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solidFill>
                            <a:srgbClr val="FF0000"/>
                          </a:solidFill>
                        </a:rPr>
                        <a:t>16</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FFFF00"/>
                    </a:solidFill>
                  </a:tcPr>
                </a:tc>
                <a:extLst>
                  <a:ext uri="{0D108BD9-81ED-4DB2-BD59-A6C34878D82A}">
                    <a16:rowId xmlns:a16="http://schemas.microsoft.com/office/drawing/2014/main" val="1077056632"/>
                  </a:ext>
                </a:extLst>
              </a:tr>
              <a:tr h="251460">
                <a:tc>
                  <a:txBody>
                    <a:bodyPr/>
                    <a:lstStyle/>
                    <a:p>
                      <a:pPr algn="ctr"/>
                      <a:r>
                        <a:rPr lang="en-US" sz="1200" dirty="0"/>
                        <a:t>3</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17</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solidFill>
                            <a:srgbClr val="FF0000"/>
                          </a:solidFill>
                        </a:rPr>
                        <a:t>21</a:t>
                      </a:r>
                      <a:r>
                        <a:rPr lang="en-US" sz="1200" baseline="30000" dirty="0">
                          <a:solidFill>
                            <a:srgbClr val="FF0000"/>
                          </a:solidFill>
                        </a:rPr>
                        <a:t>st</a:t>
                      </a:r>
                      <a:r>
                        <a:rPr lang="en-US" sz="1200" dirty="0">
                          <a:solidFill>
                            <a:srgbClr val="FF0000"/>
                          </a:solidFill>
                        </a:rPr>
                        <a:t> Feb – 28</a:t>
                      </a:r>
                      <a:r>
                        <a:rPr lang="en-US" sz="1200" baseline="30000" dirty="0">
                          <a:solidFill>
                            <a:srgbClr val="FF0000"/>
                          </a:solidFill>
                        </a:rPr>
                        <a:t>th</a:t>
                      </a:r>
                      <a:r>
                        <a:rPr lang="en-US" sz="1200" dirty="0">
                          <a:solidFill>
                            <a:srgbClr val="FF0000"/>
                          </a:solidFill>
                        </a:rPr>
                        <a:t> Mar</a:t>
                      </a:r>
                      <a:endParaRPr lang="en-SG" sz="1200" dirty="0">
                        <a:solidFill>
                          <a:srgbClr val="FF0000"/>
                        </a:solidFill>
                      </a:endParaRPr>
                    </a:p>
                    <a:p>
                      <a:pPr algn="ct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a16="http://schemas.microsoft.com/office/drawing/2014/main"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dirty="0"/>
                        <a:t>3</a:t>
                      </a:r>
                      <a:r>
                        <a:rPr lang="en-US" sz="1200" baseline="30000" dirty="0"/>
                        <a:t>rd</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2</a:t>
                      </a:r>
                      <a:r>
                        <a:rPr lang="en-US" sz="1200" baseline="30000" dirty="0">
                          <a:solidFill>
                            <a:srgbClr val="FF0000"/>
                          </a:solidFill>
                        </a:rPr>
                        <a:t>nd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10</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35394514"/>
                  </a:ext>
                </a:extLst>
              </a:tr>
            </a:tbl>
          </a:graphicData>
        </a:graphic>
      </p:graphicFrame>
      <p:sp>
        <p:nvSpPr>
          <p:cNvPr id="8" name="Text Placeholder 2">
            <a:extLst>
              <a:ext uri="{FF2B5EF4-FFF2-40B4-BE49-F238E27FC236}">
                <a16:creationId xmlns:a16="http://schemas.microsoft.com/office/drawing/2014/main"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r>
              <a:rPr lang="en-US" sz="1200" dirty="0">
                <a:solidFill>
                  <a:prstClr val="white"/>
                </a:solidFill>
              </a:rPr>
              <a:t>*All quizzes have a </a:t>
            </a:r>
            <a:r>
              <a:rPr lang="en-US" sz="1500" u="sng" dirty="0">
                <a:solidFill>
                  <a:prstClr val="white"/>
                </a:solidFill>
              </a:rPr>
              <a:t>12-NOON</a:t>
            </a:r>
            <a:r>
              <a:rPr lang="en-US" sz="1200" dirty="0">
                <a:solidFill>
                  <a:prstClr val="white"/>
                </a:solidFill>
              </a:rPr>
              <a:t> deadline. No extensions!</a:t>
            </a:r>
            <a:endParaRPr lang="en-SG" sz="1200" dirty="0">
              <a:solidFill>
                <a:prstClr val="white"/>
              </a:solidFill>
            </a:endParaRPr>
          </a:p>
        </p:txBody>
      </p:sp>
    </p:spTree>
    <p:custDataLst>
      <p:tags r:id="rId1"/>
    </p:custDataLst>
    <p:extLst>
      <p:ext uri="{BB962C8B-B14F-4D97-AF65-F5344CB8AC3E}">
        <p14:creationId xmlns:p14="http://schemas.microsoft.com/office/powerpoint/2010/main" val="172689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2313" y="1918647"/>
            <a:ext cx="5419048" cy="2447619"/>
          </a:xfrm>
          <a:prstGeom prst="rect">
            <a:avLst/>
          </a:prstGeom>
        </p:spPr>
      </p:pic>
      <p:sp>
        <p:nvSpPr>
          <p:cNvPr id="5" name="TextBox 4">
            <a:extLst>
              <a:ext uri="{FF2B5EF4-FFF2-40B4-BE49-F238E27FC236}">
                <a16:creationId xmlns:a16="http://schemas.microsoft.com/office/drawing/2014/main" id="{3D23410F-08E3-41CF-849F-7ED1BA0D88C1}"/>
              </a:ext>
            </a:extLst>
          </p:cNvPr>
          <p:cNvSpPr txBox="1"/>
          <p:nvPr/>
        </p:nvSpPr>
        <p:spPr>
          <a:xfrm>
            <a:off x="2684534" y="4361089"/>
            <a:ext cx="3592895"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Longest feedback loop; gather more data to probe interesting insight</a:t>
            </a:r>
            <a:endParaRPr lang="en-SG" sz="1400" dirty="0"/>
          </a:p>
        </p:txBody>
      </p:sp>
      <p:sp>
        <p:nvSpPr>
          <p:cNvPr id="7" name="TextBox 6">
            <a:extLst>
              <a:ext uri="{FF2B5EF4-FFF2-40B4-BE49-F238E27FC236}">
                <a16:creationId xmlns:a16="http://schemas.microsoft.com/office/drawing/2014/main" id="{3D23410F-08E3-41CF-849F-7ED1BA0D88C1}"/>
              </a:ext>
            </a:extLst>
          </p:cNvPr>
          <p:cNvSpPr txBox="1"/>
          <p:nvPr/>
        </p:nvSpPr>
        <p:spPr>
          <a:xfrm>
            <a:off x="5377544" y="1366650"/>
            <a:ext cx="1952171"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Computational Processes </a:t>
            </a:r>
            <a:r>
              <a:rPr lang="en-US" sz="1100" dirty="0">
                <a:sym typeface="Wingdings" panose="05000000000000000000" pitchFamily="2" charset="2"/>
              </a:rPr>
              <a:t> converting data to a usable format for the engine</a:t>
            </a:r>
            <a:endParaRPr lang="en-SG" sz="11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6353629" y="3652650"/>
            <a:ext cx="195217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Interactive and Interpretative </a:t>
            </a:r>
            <a:r>
              <a:rPr lang="en-US" sz="1100" dirty="0">
                <a:sym typeface="Wingdings" panose="05000000000000000000" pitchFamily="2" charset="2"/>
              </a:rPr>
              <a:t> manipulation of the visual to gain understanding</a:t>
            </a:r>
            <a:endParaRPr lang="en-SG" sz="1100" dirty="0"/>
          </a:p>
        </p:txBody>
      </p:sp>
    </p:spTree>
    <p:extLst>
      <p:ext uri="{BB962C8B-B14F-4D97-AF65-F5344CB8AC3E}">
        <p14:creationId xmlns:p14="http://schemas.microsoft.com/office/powerpoint/2010/main" val="408588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pic>
        <p:nvPicPr>
          <p:cNvPr id="6" name="Content Placeholder 5" descr="A picture containing text, map&#10;&#10;Description automatically generated">
            <a:extLst>
              <a:ext uri="{FF2B5EF4-FFF2-40B4-BE49-F238E27FC236}">
                <a16:creationId xmlns:a16="http://schemas.microsoft.com/office/drawing/2014/main" id="{2444F9A1-47DA-0744-8CF1-4A9279161A77}"/>
              </a:ext>
            </a:extLst>
          </p:cNvPr>
          <p:cNvPicPr>
            <a:picLocks noGrp="1" noChangeAspect="1"/>
          </p:cNvPicPr>
          <p:nvPr>
            <p:ph idx="1"/>
          </p:nvPr>
        </p:nvPicPr>
        <p:blipFill>
          <a:blip r:embed="rId2"/>
          <a:stretch>
            <a:fillRect/>
          </a:stretch>
        </p:blipFill>
        <p:spPr>
          <a:xfrm>
            <a:off x="2020263" y="1824437"/>
            <a:ext cx="5103473" cy="3004464"/>
          </a:xfr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3D23410F-08E3-41CF-849F-7ED1BA0D88C1}"/>
              </a:ext>
            </a:extLst>
          </p:cNvPr>
          <p:cNvSpPr txBox="1"/>
          <p:nvPr/>
        </p:nvSpPr>
        <p:spPr>
          <a:xfrm>
            <a:off x="158128" y="1974990"/>
            <a:ext cx="157243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Google maps</a:t>
            </a:r>
            <a:endParaRPr lang="en-SG" sz="1100" dirty="0"/>
          </a:p>
        </p:txBody>
      </p:sp>
    </p:spTree>
    <p:extLst>
      <p:ext uri="{BB962C8B-B14F-4D97-AF65-F5344CB8AC3E}">
        <p14:creationId xmlns:p14="http://schemas.microsoft.com/office/powerpoint/2010/main" val="39902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sp>
        <p:nvSpPr>
          <p:cNvPr id="9" name="Rectangle 8">
            <a:extLst>
              <a:ext uri="{FF2B5EF4-FFF2-40B4-BE49-F238E27FC236}">
                <a16:creationId xmlns:a16="http://schemas.microsoft.com/office/drawing/2014/main" id="{A1E4C463-A8D9-874F-874D-4609E97EF065}"/>
              </a:ext>
            </a:extLst>
          </p:cNvPr>
          <p:cNvSpPr/>
          <p:nvPr/>
        </p:nvSpPr>
        <p:spPr>
          <a:xfrm>
            <a:off x="2641600" y="4855943"/>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https://www.propertyguru.com.sg/map-search</a:t>
            </a:r>
          </a:p>
        </p:txBody>
      </p:sp>
      <p:pic>
        <p:nvPicPr>
          <p:cNvPr id="6" name="Content Placeholder 5"/>
          <p:cNvPicPr>
            <a:picLocks noGrp="1" noChangeAspect="1"/>
          </p:cNvPicPr>
          <p:nvPr>
            <p:ph idx="1"/>
          </p:nvPr>
        </p:nvPicPr>
        <p:blipFill>
          <a:blip r:embed="rId2"/>
          <a:stretch>
            <a:fillRect/>
          </a:stretch>
        </p:blipFill>
        <p:spPr>
          <a:xfrm>
            <a:off x="1756591" y="1632821"/>
            <a:ext cx="5497979" cy="3280307"/>
          </a:xfrm>
          <a:prstGeom prst="rect">
            <a:avLst/>
          </a:prstGeom>
        </p:spPr>
      </p:pic>
    </p:spTree>
    <p:extLst>
      <p:ext uri="{BB962C8B-B14F-4D97-AF65-F5344CB8AC3E}">
        <p14:creationId xmlns:p14="http://schemas.microsoft.com/office/powerpoint/2010/main" val="132332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Semiotics of 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 </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Semiotics is the study of symbols and how they convey meaning</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This discipline was originated in the United States by C. S. Peirce, and later developed in Europe by French philosopher and linguist Ferdinand de Saussure</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Saussure defines a principle of arbitrariness, and applies it to the relationship between a symbol and the thing it signifies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Meanings to one culture may be nonsense to another, because society creates meaning </a:t>
            </a:r>
          </a:p>
        </p:txBody>
      </p:sp>
      <p:pic>
        <p:nvPicPr>
          <p:cNvPr id="5" name="Picture 4"/>
          <p:cNvPicPr>
            <a:picLocks noChangeAspect="1"/>
          </p:cNvPicPr>
          <p:nvPr/>
        </p:nvPicPr>
        <p:blipFill>
          <a:blip r:embed="rId2"/>
          <a:stretch>
            <a:fillRect/>
          </a:stretch>
        </p:blipFill>
        <p:spPr>
          <a:xfrm>
            <a:off x="6070601" y="4072844"/>
            <a:ext cx="2188028" cy="781439"/>
          </a:xfrm>
          <a:prstGeom prst="rect">
            <a:avLst/>
          </a:prstGeom>
        </p:spPr>
      </p:pic>
      <p:sp>
        <p:nvSpPr>
          <p:cNvPr id="6" name="TextBox 5">
            <a:extLst>
              <a:ext uri="{FF2B5EF4-FFF2-40B4-BE49-F238E27FC236}">
                <a16:creationId xmlns:a16="http://schemas.microsoft.com/office/drawing/2014/main" id="{3D23410F-08E3-41CF-849F-7ED1BA0D88C1}"/>
              </a:ext>
            </a:extLst>
          </p:cNvPr>
          <p:cNvSpPr txBox="1"/>
          <p:nvPr/>
        </p:nvSpPr>
        <p:spPr>
          <a:xfrm>
            <a:off x="4345499" y="4102919"/>
            <a:ext cx="1572431" cy="9056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“Texas Longhorns”,</a:t>
            </a:r>
          </a:p>
          <a:p>
            <a:pPr marL="0" indent="0" algn="ctr">
              <a:buNone/>
            </a:pPr>
            <a:r>
              <a:rPr lang="en-US" sz="1100" dirty="0"/>
              <a:t>“Rock on”, Cheating Partner, “the devil”?</a:t>
            </a:r>
            <a:endParaRPr lang="en-SG" sz="1100" dirty="0"/>
          </a:p>
        </p:txBody>
      </p:sp>
    </p:spTree>
    <p:extLst>
      <p:ext uri="{BB962C8B-B14F-4D97-AF65-F5344CB8AC3E}">
        <p14:creationId xmlns:p14="http://schemas.microsoft.com/office/powerpoint/2010/main" val="27879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Properties of sensory and arbitrary representation</a:t>
            </a:r>
          </a:p>
        </p:txBody>
      </p:sp>
      <p:sp>
        <p:nvSpPr>
          <p:cNvPr id="4" name="Content Placeholder 3"/>
          <p:cNvSpPr>
            <a:spLocks noGrp="1"/>
          </p:cNvSpPr>
          <p:nvPr>
            <p:ph idx="1"/>
          </p:nvPr>
        </p:nvSpPr>
        <p:spPr>
          <a:xfrm>
            <a:off x="290175" y="1702696"/>
            <a:ext cx="8563649" cy="2801291"/>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Sensory</a:t>
            </a:r>
            <a:r>
              <a:rPr lang="en-GB" sz="1800" dirty="0">
                <a:latin typeface="Roboto Light" panose="02000000000000000000" pitchFamily="2" charset="0"/>
                <a:ea typeface="Roboto Light" panose="02000000000000000000" pitchFamily="2" charset="0"/>
              </a:rPr>
              <a:t> refers to symbols and aspects of representation that uses the perceptual processing power of the brain without training</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Arbitrary</a:t>
            </a:r>
            <a:r>
              <a:rPr lang="en-GB" sz="1800" dirty="0">
                <a:latin typeface="Roboto Light" panose="02000000000000000000" pitchFamily="2" charset="0"/>
                <a:ea typeface="Roboto Light" panose="02000000000000000000" pitchFamily="2" charset="0"/>
              </a:rPr>
              <a:t> refers to aspects of representation without a perceptual basis, and users must be trained to interpret it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Sensory representation can be understood without training, processed rapidly and in parallel, tends to be stable across individuals, cultures and time, and is resistant to instructional bias. Conversely, arbitrary representation is capable of rapid change and derives its power from culture. It can vary with culture and application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3914539" y="4516677"/>
            <a:ext cx="1428278" cy="2679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err="1"/>
              <a:t>Pluviophile</a:t>
            </a:r>
            <a:endParaRPr lang="en-SG" sz="1800" dirty="0"/>
          </a:p>
        </p:txBody>
      </p:sp>
      <p:pic>
        <p:nvPicPr>
          <p:cNvPr id="7" name="Picture 6"/>
          <p:cNvPicPr>
            <a:picLocks noChangeAspect="1"/>
          </p:cNvPicPr>
          <p:nvPr/>
        </p:nvPicPr>
        <p:blipFill>
          <a:blip r:embed="rId2"/>
          <a:stretch>
            <a:fillRect/>
          </a:stretch>
        </p:blipFill>
        <p:spPr>
          <a:xfrm>
            <a:off x="5471443" y="4271384"/>
            <a:ext cx="1399325" cy="872115"/>
          </a:xfrm>
          <a:prstGeom prst="rect">
            <a:avLst/>
          </a:prstGeom>
        </p:spPr>
      </p:pic>
    </p:spTree>
    <p:extLst>
      <p:ext uri="{BB962C8B-B14F-4D97-AF65-F5344CB8AC3E}">
        <p14:creationId xmlns:p14="http://schemas.microsoft.com/office/powerpoint/2010/main" val="248445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2"/>
            <a:ext cx="8388925" cy="5931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Roboto Medium"/>
                <a:ea typeface="ヒラギノ角ゴ Pro W3"/>
                <a:cs typeface="ヒラギノ角ゴ Pro W3"/>
              </a:rPr>
              <a:t>Semiotics of Data </a:t>
            </a:r>
            <a:r>
              <a:rPr lang="en-US" altLang="en-US" sz="3200" dirty="0" err="1">
                <a:latin typeface="Roboto Medium"/>
                <a:ea typeface="ヒラギノ角ゴ Pro W3"/>
                <a:cs typeface="ヒラギノ角ゴ Pro W3"/>
              </a:rPr>
              <a:t>Visualisation</a:t>
            </a:r>
            <a:endParaRPr lang="en-SG" altLang="en-US" sz="3200" dirty="0">
              <a:latin typeface="Roboto Medium"/>
              <a:ea typeface="ヒラギノ角ゴ Pro W3"/>
              <a:cs typeface="ヒラギノ角ゴ Pro W3"/>
            </a:endParaRPr>
          </a:p>
        </p:txBody>
      </p:sp>
      <p:sp>
        <p:nvSpPr>
          <p:cNvPr id="10" name="Rounded Rectangle 9"/>
          <p:cNvSpPr/>
          <p:nvPr/>
        </p:nvSpPr>
        <p:spPr>
          <a:xfrm>
            <a:off x="1367883" y="1478464"/>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Sensory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Understanding without Training.</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Resistance to Instructional Bias.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Sensory Immediacy.</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Cross-cultural Validity.</a:t>
            </a:r>
          </a:p>
        </p:txBody>
      </p:sp>
      <p:sp>
        <p:nvSpPr>
          <p:cNvPr id="11" name="Rounded Rectangle 10"/>
          <p:cNvSpPr/>
          <p:nvPr/>
        </p:nvSpPr>
        <p:spPr>
          <a:xfrm>
            <a:off x="4863946" y="1418992"/>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Arbitrary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Hard to Learn.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Easy to Forget.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Embedded in Culture and Applications.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Formally Powerful.</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Capable of Rapid Change.</a:t>
            </a:r>
          </a:p>
        </p:txBody>
      </p:sp>
      <p:sp>
        <p:nvSpPr>
          <p:cNvPr id="7" name="Content Placeholder 2"/>
          <p:cNvSpPr txBox="1">
            <a:spLocks/>
          </p:cNvSpPr>
          <p:nvPr/>
        </p:nvSpPr>
        <p:spPr>
          <a:xfrm>
            <a:off x="453862" y="791320"/>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Sensory vs arbitrary representation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2502129" y="4614718"/>
            <a:ext cx="4292390" cy="38745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a:t>Data visualisation is a hybrid of the two</a:t>
            </a:r>
            <a:endParaRPr lang="en-SG" sz="18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314123" y="4015740"/>
            <a:ext cx="1028700" cy="3606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Red Apple</a:t>
            </a:r>
          </a:p>
        </p:txBody>
      </p:sp>
      <p:sp>
        <p:nvSpPr>
          <p:cNvPr id="9" name="TextBox 8">
            <a:extLst>
              <a:ext uri="{FF2B5EF4-FFF2-40B4-BE49-F238E27FC236}">
                <a16:creationId xmlns:a16="http://schemas.microsoft.com/office/drawing/2014/main" id="{3D23410F-08E3-41CF-849F-7ED1BA0D88C1}"/>
              </a:ext>
            </a:extLst>
          </p:cNvPr>
          <p:cNvSpPr txBox="1"/>
          <p:nvPr/>
        </p:nvSpPr>
        <p:spPr>
          <a:xfrm>
            <a:off x="7855412" y="3794761"/>
            <a:ext cx="1196340" cy="2369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Mathematics</a:t>
            </a:r>
          </a:p>
        </p:txBody>
      </p:sp>
      <p:sp>
        <p:nvSpPr>
          <p:cNvPr id="2" name="Rectangle 1"/>
          <p:cNvSpPr/>
          <p:nvPr/>
        </p:nvSpPr>
        <p:spPr>
          <a:xfrm>
            <a:off x="453862" y="2177983"/>
            <a:ext cx="861658" cy="4349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Circle</a:t>
            </a:r>
            <a:r>
              <a:rPr lang="en-SG" sz="1400" dirty="0">
                <a:solidFill>
                  <a:srgbClr val="6600FF"/>
                </a:solidFill>
              </a:rPr>
              <a:t> or </a:t>
            </a:r>
          </a:p>
          <a:p>
            <a:pPr>
              <a:buFont typeface="Arial" panose="020B0604020202020204" pitchFamily="34" charset="0"/>
              <a:buNone/>
            </a:pPr>
            <a:r>
              <a:rPr lang="en-SG" sz="1400" dirty="0">
                <a:solidFill>
                  <a:srgbClr val="6600FF"/>
                </a:solidFill>
              </a:rPr>
              <a:t>Square</a:t>
            </a:r>
          </a:p>
        </p:txBody>
      </p:sp>
      <p:sp>
        <p:nvSpPr>
          <p:cNvPr id="3" name="Rectangle 2"/>
          <p:cNvSpPr/>
          <p:nvPr/>
        </p:nvSpPr>
        <p:spPr>
          <a:xfrm>
            <a:off x="466051" y="3017796"/>
            <a:ext cx="83227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Illusions</a:t>
            </a:r>
          </a:p>
        </p:txBody>
      </p:sp>
      <p:sp>
        <p:nvSpPr>
          <p:cNvPr id="4" name="Rectangle 3"/>
          <p:cNvSpPr/>
          <p:nvPr/>
        </p:nvSpPr>
        <p:spPr>
          <a:xfrm>
            <a:off x="59629" y="3586713"/>
            <a:ext cx="1289135"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Segmentation</a:t>
            </a:r>
            <a:endParaRPr lang="en-SG" sz="1400" dirty="0">
              <a:solidFill>
                <a:srgbClr val="6600FF"/>
              </a:solidFill>
            </a:endParaRPr>
          </a:p>
        </p:txBody>
      </p:sp>
      <p:sp>
        <p:nvSpPr>
          <p:cNvPr id="5" name="Rectangle 4"/>
          <p:cNvSpPr/>
          <p:nvPr/>
        </p:nvSpPr>
        <p:spPr>
          <a:xfrm>
            <a:off x="7861428" y="2306609"/>
            <a:ext cx="1127168"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Read/ Write</a:t>
            </a:r>
            <a:endParaRPr lang="en-SG" sz="1400" dirty="0">
              <a:solidFill>
                <a:srgbClr val="6600FF"/>
              </a:solidFill>
            </a:endParaRPr>
          </a:p>
        </p:txBody>
      </p:sp>
      <p:sp>
        <p:nvSpPr>
          <p:cNvPr id="12" name="Rectangle 11"/>
          <p:cNvSpPr/>
          <p:nvPr/>
        </p:nvSpPr>
        <p:spPr>
          <a:xfrm>
            <a:off x="7861428" y="2710019"/>
            <a:ext cx="98135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Alphabets</a:t>
            </a:r>
            <a:endParaRPr lang="en-SG" sz="1400" dirty="0">
              <a:solidFill>
                <a:srgbClr val="6600FF"/>
              </a:solidFill>
            </a:endParaRPr>
          </a:p>
        </p:txBody>
      </p:sp>
      <p:sp>
        <p:nvSpPr>
          <p:cNvPr id="13" name="Rectangle 12"/>
          <p:cNvSpPr/>
          <p:nvPr/>
        </p:nvSpPr>
        <p:spPr>
          <a:xfrm>
            <a:off x="7855412" y="3208532"/>
            <a:ext cx="1288588" cy="433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err="1">
                <a:solidFill>
                  <a:srgbClr val="6600FF"/>
                </a:solidFill>
              </a:rPr>
              <a:t>Colour</a:t>
            </a:r>
            <a:r>
              <a:rPr lang="en-US" sz="1400" dirty="0">
                <a:solidFill>
                  <a:srgbClr val="6600FF"/>
                </a:solidFill>
              </a:rPr>
              <a:t> Coding</a:t>
            </a:r>
            <a:endParaRPr lang="en-SG" sz="1400" dirty="0">
              <a:solidFill>
                <a:srgbClr val="6600FF"/>
              </a:solidFill>
            </a:endParaRPr>
          </a:p>
        </p:txBody>
      </p:sp>
      <p:sp>
        <p:nvSpPr>
          <p:cNvPr id="15" name="Rectangle 14"/>
          <p:cNvSpPr/>
          <p:nvPr/>
        </p:nvSpPr>
        <p:spPr>
          <a:xfrm>
            <a:off x="7861428" y="4173161"/>
            <a:ext cx="1127168" cy="44155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Evolution of graphics</a:t>
            </a:r>
            <a:endParaRPr lang="en-SG" sz="1400" dirty="0">
              <a:solidFill>
                <a:srgbClr val="6600FF"/>
              </a:solidFill>
            </a:endParaRPr>
          </a:p>
        </p:txBody>
      </p:sp>
    </p:spTree>
    <p:custDataLst>
      <p:tags r:id="rId1"/>
    </p:custDataLst>
    <p:extLst>
      <p:ext uri="{BB962C8B-B14F-4D97-AF65-F5344CB8AC3E}">
        <p14:creationId xmlns:p14="http://schemas.microsoft.com/office/powerpoint/2010/main" val="1794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Tree>
    <p:extLst>
      <p:ext uri="{BB962C8B-B14F-4D97-AF65-F5344CB8AC3E}">
        <p14:creationId xmlns:p14="http://schemas.microsoft.com/office/powerpoint/2010/main" val="409263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
        <p:nvSpPr>
          <p:cNvPr id="14" name="TextBox 13"/>
          <p:cNvSpPr txBox="1"/>
          <p:nvPr/>
        </p:nvSpPr>
        <p:spPr>
          <a:xfrm>
            <a:off x="457200" y="2278627"/>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5" name="TextBox 14"/>
          <p:cNvSpPr txBox="1"/>
          <p:nvPr/>
        </p:nvSpPr>
        <p:spPr>
          <a:xfrm>
            <a:off x="7502199" y="4138979"/>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6" name="TextBox 15"/>
          <p:cNvSpPr txBox="1"/>
          <p:nvPr/>
        </p:nvSpPr>
        <p:spPr>
          <a:xfrm>
            <a:off x="304801" y="4047105"/>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
        <p:nvSpPr>
          <p:cNvPr id="17" name="TextBox 16"/>
          <p:cNvSpPr txBox="1"/>
          <p:nvPr/>
        </p:nvSpPr>
        <p:spPr>
          <a:xfrm>
            <a:off x="7947552" y="2093961"/>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Tree>
    <p:extLst>
      <p:ext uri="{BB962C8B-B14F-4D97-AF65-F5344CB8AC3E}">
        <p14:creationId xmlns:p14="http://schemas.microsoft.com/office/powerpoint/2010/main" val="242548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perceptual processing model</a:t>
            </a:r>
          </a:p>
        </p:txBody>
      </p:sp>
      <p:pic>
        <p:nvPicPr>
          <p:cNvPr id="5" name="Picture 4" descr="A screenshot of a cell phone&#10;&#10;Description automatically generated">
            <a:extLst>
              <a:ext uri="{FF2B5EF4-FFF2-40B4-BE49-F238E27FC236}">
                <a16:creationId xmlns:a16="http://schemas.microsoft.com/office/drawing/2014/main" id="{C8D8C6EA-5482-9E4D-97AF-B260F5AD6C8F}"/>
              </a:ext>
            </a:extLst>
          </p:cNvPr>
          <p:cNvPicPr>
            <a:picLocks noChangeAspect="1"/>
          </p:cNvPicPr>
          <p:nvPr/>
        </p:nvPicPr>
        <p:blipFill>
          <a:blip r:embed="rId3"/>
          <a:stretch>
            <a:fillRect/>
          </a:stretch>
        </p:blipFill>
        <p:spPr>
          <a:xfrm>
            <a:off x="616688" y="2036438"/>
            <a:ext cx="7574015" cy="2131524"/>
          </a:xfrm>
          <a:prstGeom prst="rect">
            <a:avLst/>
          </a:prstGeom>
        </p:spPr>
      </p:pic>
      <p:sp>
        <p:nvSpPr>
          <p:cNvPr id="6" name="Rectangle 5"/>
          <p:cNvSpPr/>
          <p:nvPr/>
        </p:nvSpPr>
        <p:spPr>
          <a:xfrm>
            <a:off x="1592580" y="2897159"/>
            <a:ext cx="1996440" cy="10766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Font typeface="Arial" panose="020B0604020202020204" pitchFamily="34" charset="0"/>
              <a:buNone/>
            </a:pPr>
            <a:r>
              <a:rPr lang="en-US" sz="1400" dirty="0">
                <a:solidFill>
                  <a:srgbClr val="6600FF"/>
                </a:solidFill>
              </a:rPr>
              <a:t>Information is processed in parallel </a:t>
            </a:r>
            <a:r>
              <a:rPr lang="en-US" sz="1400" dirty="0">
                <a:solidFill>
                  <a:srgbClr val="6600FF"/>
                </a:solidFill>
                <a:sym typeface="Wingdings" panose="05000000000000000000" pitchFamily="2" charset="2"/>
              </a:rPr>
              <a:t> understand information quickly</a:t>
            </a:r>
            <a:endParaRPr lang="en-SG" sz="1400" dirty="0">
              <a:solidFill>
                <a:srgbClr val="6600FF"/>
              </a:solidFill>
            </a:endParaRPr>
          </a:p>
        </p:txBody>
      </p:sp>
      <p:sp>
        <p:nvSpPr>
          <p:cNvPr id="7" name="Rectangle 6"/>
          <p:cNvSpPr/>
          <p:nvPr/>
        </p:nvSpPr>
        <p:spPr>
          <a:xfrm>
            <a:off x="4076700" y="3539490"/>
            <a:ext cx="3124200" cy="4191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Information is processed sequentially</a:t>
            </a:r>
            <a:endParaRPr lang="en-SG" sz="1400" dirty="0">
              <a:solidFill>
                <a:srgbClr val="6600FF"/>
              </a:solidFill>
            </a:endParaRPr>
          </a:p>
        </p:txBody>
      </p:sp>
    </p:spTree>
    <p:extLst>
      <p:ext uri="{BB962C8B-B14F-4D97-AF65-F5344CB8AC3E}">
        <p14:creationId xmlns:p14="http://schemas.microsoft.com/office/powerpoint/2010/main" val="165377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Understanding Data</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two fundamental forms of data – entities and relationships</a:t>
            </a:r>
          </a:p>
        </p:txBody>
      </p:sp>
      <p:sp>
        <p:nvSpPr>
          <p:cNvPr id="4" name="Content Placeholder 3"/>
          <p:cNvSpPr>
            <a:spLocks noGrp="1"/>
          </p:cNvSpPr>
          <p:nvPr>
            <p:ph idx="1"/>
          </p:nvPr>
        </p:nvSpPr>
        <p:spPr>
          <a:xfrm>
            <a:off x="260213" y="1905100"/>
            <a:ext cx="4994618"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Entities</a:t>
            </a:r>
            <a:r>
              <a:rPr lang="en-GB" sz="1800" dirty="0">
                <a:latin typeface="Roboto Light" panose="02000000000000000000" pitchFamily="2" charset="0"/>
                <a:ea typeface="Roboto Light" panose="02000000000000000000" pitchFamily="2" charset="0"/>
              </a:rPr>
              <a:t> are generally objects of interest. A group of objects can be considered as a single entity by data visualisation designers</a:t>
            </a:r>
          </a:p>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Relationships</a:t>
            </a:r>
            <a:r>
              <a:rPr lang="en-GB" sz="1800" dirty="0">
                <a:latin typeface="Roboto Light" panose="02000000000000000000" pitchFamily="2" charset="0"/>
                <a:ea typeface="Roboto Light" panose="02000000000000000000" pitchFamily="2" charset="0"/>
              </a:rPr>
              <a:t> form the structures that relate to entities</a:t>
            </a:r>
          </a:p>
        </p:txBody>
      </p:sp>
      <p:pic>
        <p:nvPicPr>
          <p:cNvPr id="5" name="Picture 4"/>
          <p:cNvPicPr>
            <a:picLocks noChangeAspect="1"/>
          </p:cNvPicPr>
          <p:nvPr/>
        </p:nvPicPr>
        <p:blipFill>
          <a:blip r:embed="rId3"/>
          <a:stretch>
            <a:fillRect/>
          </a:stretch>
        </p:blipFill>
        <p:spPr>
          <a:xfrm>
            <a:off x="5211077" y="1623918"/>
            <a:ext cx="3819305" cy="2942143"/>
          </a:xfrm>
          <a:prstGeom prst="rect">
            <a:avLst/>
          </a:prstGeom>
        </p:spPr>
      </p:pic>
      <p:sp>
        <p:nvSpPr>
          <p:cNvPr id="6" name="TextBox 5"/>
          <p:cNvSpPr txBox="1"/>
          <p:nvPr/>
        </p:nvSpPr>
        <p:spPr>
          <a:xfrm>
            <a:off x="5721698" y="4635842"/>
            <a:ext cx="3308684" cy="261610"/>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http://i.stack.imgur.com/cMEOk.png</a:t>
            </a:r>
            <a:r>
              <a:rPr lang="en-GB" sz="1100" dirty="0">
                <a:solidFill>
                  <a:prstClr val="black"/>
                </a:solidFill>
                <a:latin typeface="Calibri"/>
              </a:rPr>
              <a:t> </a:t>
            </a:r>
          </a:p>
        </p:txBody>
      </p:sp>
      <p:sp>
        <p:nvSpPr>
          <p:cNvPr id="7" name="Rectangle 6"/>
          <p:cNvSpPr/>
          <p:nvPr/>
        </p:nvSpPr>
        <p:spPr>
          <a:xfrm>
            <a:off x="355600" y="3660563"/>
            <a:ext cx="4061460"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Entity – Graphics card</a:t>
            </a:r>
          </a:p>
          <a:p>
            <a:pPr>
              <a:buFont typeface="Arial" panose="020B0604020202020204" pitchFamily="34" charset="0"/>
              <a:buNone/>
            </a:pPr>
            <a:r>
              <a:rPr lang="en-US" sz="1400" dirty="0">
                <a:solidFill>
                  <a:srgbClr val="6600FF"/>
                </a:solidFill>
              </a:rPr>
              <a:t>Relationships – Graphics card as part of laptop</a:t>
            </a:r>
            <a:endParaRPr lang="en-SG" sz="1400" dirty="0">
              <a:solidFill>
                <a:srgbClr val="6600FF"/>
              </a:solidFill>
            </a:endParaRPr>
          </a:p>
        </p:txBody>
      </p:sp>
    </p:spTree>
    <p:extLst>
      <p:ext uri="{BB962C8B-B14F-4D97-AF65-F5344CB8AC3E}">
        <p14:creationId xmlns:p14="http://schemas.microsoft.com/office/powerpoint/2010/main" val="2883021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a:t>
            </a:r>
          </a:p>
        </p:txBody>
      </p:sp>
      <p:sp>
        <p:nvSpPr>
          <p:cNvPr id="4" name="Content Placeholder 3"/>
          <p:cNvSpPr>
            <a:spLocks noGrp="1"/>
          </p:cNvSpPr>
          <p:nvPr>
            <p:ph idx="1"/>
          </p:nvPr>
        </p:nvSpPr>
        <p:spPr>
          <a:xfrm>
            <a:off x="260212" y="190510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entities and relationships can have </a:t>
            </a:r>
            <a:r>
              <a:rPr lang="en-GB" sz="1800" i="1" dirty="0">
                <a:solidFill>
                  <a:srgbClr val="01385B"/>
                </a:solidFill>
                <a:latin typeface="Roboto" panose="02000000000000000000" pitchFamily="2" charset="0"/>
                <a:ea typeface="Roboto" panose="02000000000000000000" pitchFamily="2" charset="0"/>
              </a:rPr>
              <a:t>attributes</a:t>
            </a:r>
            <a:r>
              <a:rPr lang="en-GB" sz="1800" dirty="0">
                <a:latin typeface="Roboto Light" panose="02000000000000000000" pitchFamily="2" charset="0"/>
                <a:ea typeface="Roboto Light" panose="02000000000000000000" pitchFamily="2" charset="0"/>
              </a:rPr>
              <a:t>. In general, something should be called an attribute when it is a property of some entities and cannot be thought of independently (e.g. taste of a banana)</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Defining what should be an entity and what should be an attribute is not always straight forward. For example, the price of a laptop could be thought of as an attribute of the laptop, but we can also think of that amount-of-money as an entity in itself. In this case we have to define the relationship between the laptop entity and the amount-of-money entity</a:t>
            </a:r>
          </a:p>
        </p:txBody>
      </p:sp>
    </p:spTree>
    <p:extLst>
      <p:ext uri="{BB962C8B-B14F-4D97-AF65-F5344CB8AC3E}">
        <p14:creationId xmlns:p14="http://schemas.microsoft.com/office/powerpoint/2010/main" val="420431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measurement levels of data quality attribute</a:t>
            </a:r>
          </a:p>
        </p:txBody>
      </p:sp>
      <p:sp>
        <p:nvSpPr>
          <p:cNvPr id="4" name="Content Placeholder 3"/>
          <p:cNvSpPr>
            <a:spLocks noGrp="1"/>
          </p:cNvSpPr>
          <p:nvPr>
            <p:ph idx="1"/>
          </p:nvPr>
        </p:nvSpPr>
        <p:spPr>
          <a:xfrm>
            <a:off x="260212" y="1905100"/>
            <a:ext cx="8563649" cy="2475553"/>
          </a:xfrm>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Tree>
    <p:extLst>
      <p:ext uri="{BB962C8B-B14F-4D97-AF65-F5344CB8AC3E}">
        <p14:creationId xmlns:p14="http://schemas.microsoft.com/office/powerpoint/2010/main" val="508671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Understanding Types of Data</a:t>
            </a:r>
            <a:endParaRPr lang="en-SG" dirty="0">
              <a:solidFill>
                <a:schemeClr val="bg1"/>
              </a:solidFill>
            </a:endParaRPr>
          </a:p>
        </p:txBody>
      </p:sp>
      <p:grpSp>
        <p:nvGrpSpPr>
          <p:cNvPr id="91" name="Group 90"/>
          <p:cNvGrpSpPr/>
          <p:nvPr/>
        </p:nvGrpSpPr>
        <p:grpSpPr>
          <a:xfrm>
            <a:off x="5398075" y="4317643"/>
            <a:ext cx="1565282" cy="721712"/>
            <a:chOff x="1272747" y="874327"/>
            <a:chExt cx="1629548" cy="962283"/>
          </a:xfrm>
        </p:grpSpPr>
        <p:pic>
          <p:nvPicPr>
            <p:cNvPr id="92" name="Picture 91"/>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3" name="TextBox 92"/>
            <p:cNvSpPr txBox="1"/>
            <p:nvPr/>
          </p:nvSpPr>
          <p:spPr>
            <a:xfrm>
              <a:off x="1342459" y="974835"/>
              <a:ext cx="1552125" cy="861775"/>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Continuous</a:t>
              </a:r>
              <a:endParaRPr lang="en-SG" dirty="0">
                <a:solidFill>
                  <a:prstClr val="white"/>
                </a:solidFill>
                <a:latin typeface="Arial" panose="020B0604020202020204" pitchFamily="34" charset="0"/>
              </a:endParaRPr>
            </a:p>
          </p:txBody>
        </p:sp>
      </p:grpSp>
      <p:grpSp>
        <p:nvGrpSpPr>
          <p:cNvPr id="94" name="Group 93"/>
          <p:cNvGrpSpPr/>
          <p:nvPr/>
        </p:nvGrpSpPr>
        <p:grpSpPr>
          <a:xfrm>
            <a:off x="4250531" y="4335383"/>
            <a:ext cx="1111390" cy="497012"/>
            <a:chOff x="1667751" y="898835"/>
            <a:chExt cx="1675322" cy="662683"/>
          </a:xfrm>
        </p:grpSpPr>
        <p:pic>
          <p:nvPicPr>
            <p:cNvPr id="95" name="Picture 94"/>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96" name="TextBox 95"/>
            <p:cNvSpPr txBox="1"/>
            <p:nvPr/>
          </p:nvSpPr>
          <p:spPr>
            <a:xfrm>
              <a:off x="1790949" y="999343"/>
              <a:ext cx="1552124" cy="492443"/>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Discrete</a:t>
              </a:r>
              <a:endParaRPr lang="en-SG" dirty="0">
                <a:solidFill>
                  <a:prstClr val="white"/>
                </a:solidFill>
                <a:latin typeface="Arial" panose="020B0604020202020204" pitchFamily="34" charset="0"/>
              </a:endParaRPr>
            </a:p>
          </p:txBody>
        </p:sp>
      </p:grpSp>
      <p:pic>
        <p:nvPicPr>
          <p:cNvPr id="97" name="Picture 96"/>
          <p:cNvPicPr>
            <a:picLocks noChangeAspect="1"/>
          </p:cNvPicPr>
          <p:nvPr/>
        </p:nvPicPr>
        <p:blipFill rotWithShape="1">
          <a:blip r:embed="rId3"/>
          <a:srcRect r="-963" b="16854"/>
          <a:stretch/>
        </p:blipFill>
        <p:spPr>
          <a:xfrm>
            <a:off x="3756462" y="3446942"/>
            <a:ext cx="438620" cy="329430"/>
          </a:xfrm>
          <a:prstGeom prst="rect">
            <a:avLst/>
          </a:prstGeom>
        </p:spPr>
      </p:pic>
      <p:sp>
        <p:nvSpPr>
          <p:cNvPr id="98" name="Oval 97"/>
          <p:cNvSpPr/>
          <p:nvPr/>
        </p:nvSpPr>
        <p:spPr bwMode="auto">
          <a:xfrm>
            <a:off x="3946994" y="4477963"/>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99" name="Oval 98"/>
          <p:cNvSpPr/>
          <p:nvPr/>
        </p:nvSpPr>
        <p:spPr bwMode="auto">
          <a:xfrm>
            <a:off x="3883693" y="4604579"/>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0" name="Oval 99"/>
          <p:cNvSpPr/>
          <p:nvPr/>
        </p:nvSpPr>
        <p:spPr bwMode="auto">
          <a:xfrm>
            <a:off x="4070284" y="4606514"/>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1" name="Oval 100"/>
          <p:cNvSpPr/>
          <p:nvPr/>
        </p:nvSpPr>
        <p:spPr bwMode="auto">
          <a:xfrm>
            <a:off x="4079498" y="4448737"/>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2" name="Rectangle 101"/>
          <p:cNvSpPr/>
          <p:nvPr/>
        </p:nvSpPr>
        <p:spPr bwMode="auto">
          <a:xfrm>
            <a:off x="6998234" y="4508599"/>
            <a:ext cx="485600" cy="19196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cxnSp>
        <p:nvCxnSpPr>
          <p:cNvPr id="103" name="Straight Arrow Connector 102"/>
          <p:cNvCxnSpPr/>
          <p:nvPr/>
        </p:nvCxnSpPr>
        <p:spPr bwMode="auto">
          <a:xfrm>
            <a:off x="6998233" y="4477880"/>
            <a:ext cx="490061"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103"/>
          <p:cNvSpPr txBox="1"/>
          <p:nvPr/>
        </p:nvSpPr>
        <p:spPr>
          <a:xfrm>
            <a:off x="1576871" y="3849500"/>
            <a:ext cx="907621" cy="276999"/>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Unordered</a:t>
            </a:r>
            <a:endParaRPr lang="en-SG" sz="1200" dirty="0">
              <a:solidFill>
                <a:prstClr val="black"/>
              </a:solidFill>
              <a:latin typeface="Arial" panose="020B0604020202020204" pitchFamily="34" charset="0"/>
            </a:endParaRPr>
          </a:p>
        </p:txBody>
      </p:sp>
      <p:sp>
        <p:nvSpPr>
          <p:cNvPr id="105" name="TextBox 104"/>
          <p:cNvSpPr txBox="1"/>
          <p:nvPr/>
        </p:nvSpPr>
        <p:spPr>
          <a:xfrm>
            <a:off x="1252647" y="4190685"/>
            <a:ext cx="1231876" cy="276999"/>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Ordered Words</a:t>
            </a:r>
            <a:endParaRPr lang="en-SG" sz="1200" dirty="0">
              <a:solidFill>
                <a:prstClr val="black"/>
              </a:solidFill>
              <a:latin typeface="Arial" panose="020B0604020202020204" pitchFamily="34" charset="0"/>
            </a:endParaRPr>
          </a:p>
        </p:txBody>
      </p:sp>
      <p:sp>
        <p:nvSpPr>
          <p:cNvPr id="106" name="TextBox 105"/>
          <p:cNvSpPr txBox="1"/>
          <p:nvPr/>
        </p:nvSpPr>
        <p:spPr>
          <a:xfrm>
            <a:off x="1386149" y="4529311"/>
            <a:ext cx="1089914" cy="276999"/>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No True Zero</a:t>
            </a:r>
            <a:endParaRPr lang="en-SG" sz="1200" dirty="0">
              <a:solidFill>
                <a:prstClr val="black"/>
              </a:solidFill>
              <a:latin typeface="Arial" panose="020B0604020202020204" pitchFamily="34" charset="0"/>
            </a:endParaRPr>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2620736" y="957312"/>
            <a:ext cx="810000" cy="810000"/>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4822175" y="992126"/>
            <a:ext cx="810000" cy="810000"/>
          </a:xfrm>
          <a:prstGeom prst="rect">
            <a:avLst/>
          </a:prstGeom>
        </p:spPr>
      </p:pic>
      <p:sp>
        <p:nvSpPr>
          <p:cNvPr id="109" name="TextBox 108"/>
          <p:cNvSpPr txBox="1"/>
          <p:nvPr/>
        </p:nvSpPr>
        <p:spPr>
          <a:xfrm>
            <a:off x="2891279" y="752442"/>
            <a:ext cx="2506796" cy="415498"/>
          </a:xfrm>
          <a:prstGeom prst="rect">
            <a:avLst/>
          </a:prstGeom>
          <a:noFill/>
        </p:spPr>
        <p:txBody>
          <a:bodyPr wrap="square" rtlCol="0">
            <a:spAutoFit/>
          </a:bodyPr>
          <a:lstStyle/>
          <a:p>
            <a:pPr algn="ctr" eaLnBrk="0" fontAlgn="base" hangingPunct="0">
              <a:spcBef>
                <a:spcPct val="0"/>
              </a:spcBef>
              <a:spcAft>
                <a:spcPct val="0"/>
              </a:spcAft>
            </a:pPr>
            <a:r>
              <a:rPr lang="en-US" sz="2100" dirty="0">
                <a:solidFill>
                  <a:prstClr val="black"/>
                </a:solidFill>
                <a:latin typeface="Arial" panose="020B0604020202020204" pitchFamily="34" charset="0"/>
              </a:rPr>
              <a:t>Types of Data</a:t>
            </a:r>
            <a:endParaRPr lang="en-SG" sz="2100" dirty="0">
              <a:solidFill>
                <a:prstClr val="black"/>
              </a:solidFill>
              <a:latin typeface="Arial" panose="020B0604020202020204" pitchFamily="34" charset="0"/>
            </a:endParaRPr>
          </a:p>
        </p:txBody>
      </p:sp>
      <p:pic>
        <p:nvPicPr>
          <p:cNvPr id="110" name="Picture 109"/>
          <p:cNvPicPr>
            <a:picLocks noChangeAspect="1"/>
          </p:cNvPicPr>
          <p:nvPr/>
        </p:nvPicPr>
        <p:blipFill rotWithShape="1">
          <a:blip r:embed="rId2"/>
          <a:srcRect l="26003" t="5103" r="28543" b="69348"/>
          <a:stretch/>
        </p:blipFill>
        <p:spPr>
          <a:xfrm>
            <a:off x="2140311" y="1730129"/>
            <a:ext cx="1386025" cy="497012"/>
          </a:xfrm>
          <a:prstGeom prst="rect">
            <a:avLst/>
          </a:prstGeom>
        </p:spPr>
      </p:pic>
      <p:sp>
        <p:nvSpPr>
          <p:cNvPr id="111" name="TextBox 110"/>
          <p:cNvSpPr txBox="1"/>
          <p:nvPr/>
        </p:nvSpPr>
        <p:spPr>
          <a:xfrm>
            <a:off x="2206164" y="1805510"/>
            <a:ext cx="132017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Qualitative</a:t>
            </a:r>
            <a:endParaRPr lang="en-SG" dirty="0">
              <a:solidFill>
                <a:prstClr val="white"/>
              </a:solidFill>
              <a:latin typeface="Arial" panose="020B0604020202020204" pitchFamily="34" charset="0"/>
            </a:endParaRPr>
          </a:p>
        </p:txBody>
      </p:sp>
      <p:pic>
        <p:nvPicPr>
          <p:cNvPr id="112" name="Picture 111"/>
          <p:cNvPicPr>
            <a:picLocks noChangeAspect="1"/>
          </p:cNvPicPr>
          <p:nvPr/>
        </p:nvPicPr>
        <p:blipFill rotWithShape="1">
          <a:blip r:embed="rId2"/>
          <a:srcRect l="26003" t="5103" r="28543" b="69348"/>
          <a:stretch/>
        </p:blipFill>
        <p:spPr>
          <a:xfrm>
            <a:off x="4158708" y="1728664"/>
            <a:ext cx="2958877" cy="497012"/>
          </a:xfrm>
          <a:prstGeom prst="rect">
            <a:avLst/>
          </a:prstGeom>
        </p:spPr>
      </p:pic>
      <p:sp>
        <p:nvSpPr>
          <p:cNvPr id="113" name="TextBox 112"/>
          <p:cNvSpPr txBox="1"/>
          <p:nvPr/>
        </p:nvSpPr>
        <p:spPr>
          <a:xfrm>
            <a:off x="4299289" y="1804044"/>
            <a:ext cx="281829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prstClr val="white"/>
                </a:solidFill>
                <a:latin typeface="Arial" panose="020B0604020202020204" pitchFamily="34" charset="0"/>
              </a:rPr>
              <a:t>Quantitative</a:t>
            </a:r>
            <a:endParaRPr lang="en-SG" dirty="0">
              <a:solidFill>
                <a:prstClr val="white"/>
              </a:solidFill>
              <a:latin typeface="Arial" panose="020B0604020202020204" pitchFamily="34" charset="0"/>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914710" y="2291114"/>
            <a:ext cx="540000" cy="540000"/>
          </a:xfrm>
          <a:prstGeom prst="rect">
            <a:avLst/>
          </a:prstGeom>
        </p:spPr>
      </p:pic>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671978" y="2300924"/>
            <a:ext cx="540000" cy="540000"/>
          </a:xfrm>
          <a:prstGeom prst="rect">
            <a:avLst/>
          </a:prstGeom>
        </p:spPr>
      </p:pic>
      <p:pic>
        <p:nvPicPr>
          <p:cNvPr id="116" name="Picture 115"/>
          <p:cNvPicPr>
            <a:picLocks noChangeAspect="1"/>
          </p:cNvPicPr>
          <p:nvPr/>
        </p:nvPicPr>
        <p:blipFill rotWithShape="1">
          <a:blip r:embed="rId2"/>
          <a:srcRect l="26003" t="5103" r="28543" b="69348"/>
          <a:stretch/>
        </p:blipFill>
        <p:spPr>
          <a:xfrm>
            <a:off x="6707292" y="2877889"/>
            <a:ext cx="739756" cy="497012"/>
          </a:xfrm>
          <a:prstGeom prst="rect">
            <a:avLst/>
          </a:prstGeom>
        </p:spPr>
      </p:pic>
      <p:sp>
        <p:nvSpPr>
          <p:cNvPr id="117" name="TextBox 116"/>
          <p:cNvSpPr txBox="1"/>
          <p:nvPr/>
        </p:nvSpPr>
        <p:spPr>
          <a:xfrm>
            <a:off x="6742439" y="2953269"/>
            <a:ext cx="761296"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Ratio</a:t>
            </a:r>
            <a:endParaRPr lang="en-SG" dirty="0">
              <a:solidFill>
                <a:prstClr val="white"/>
              </a:solidFill>
              <a:latin typeface="Arial" panose="020B0604020202020204" pitchFamily="34" charset="0"/>
            </a:endParaRPr>
          </a:p>
        </p:txBody>
      </p:sp>
      <p:pic>
        <p:nvPicPr>
          <p:cNvPr id="118" name="Picture 117"/>
          <p:cNvPicPr>
            <a:picLocks noChangeAspect="1"/>
          </p:cNvPicPr>
          <p:nvPr/>
        </p:nvPicPr>
        <p:blipFill rotWithShape="1">
          <a:blip r:embed="rId2"/>
          <a:srcRect l="26003" t="5103" r="28543" b="69348"/>
          <a:stretch/>
        </p:blipFill>
        <p:spPr>
          <a:xfrm>
            <a:off x="5654047" y="2884640"/>
            <a:ext cx="996558" cy="497012"/>
          </a:xfrm>
          <a:prstGeom prst="rect">
            <a:avLst/>
          </a:prstGeom>
        </p:spPr>
      </p:pic>
      <p:sp>
        <p:nvSpPr>
          <p:cNvPr id="119" name="TextBox 118"/>
          <p:cNvSpPr txBox="1"/>
          <p:nvPr/>
        </p:nvSpPr>
        <p:spPr>
          <a:xfrm>
            <a:off x="5701395" y="2960021"/>
            <a:ext cx="949210"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Interval</a:t>
            </a:r>
            <a:endParaRPr lang="en-SG" dirty="0">
              <a:solidFill>
                <a:prstClr val="white"/>
              </a:solidFill>
              <a:latin typeface="Arial" panose="020B0604020202020204" pitchFamily="34" charset="0"/>
            </a:endParaRPr>
          </a:p>
        </p:txBody>
      </p:sp>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830267" y="2277597"/>
            <a:ext cx="540000" cy="540000"/>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4637688" y="2308143"/>
            <a:ext cx="540000" cy="540000"/>
          </a:xfrm>
          <a:prstGeom prst="rect">
            <a:avLst/>
          </a:prstGeom>
        </p:spPr>
      </p:pic>
      <p:pic>
        <p:nvPicPr>
          <p:cNvPr id="122" name="Picture 121"/>
          <p:cNvPicPr>
            <a:picLocks noChangeAspect="1"/>
          </p:cNvPicPr>
          <p:nvPr/>
        </p:nvPicPr>
        <p:blipFill rotWithShape="1">
          <a:blip r:embed="rId2"/>
          <a:srcRect l="26003" t="5103" r="28543" b="69348"/>
          <a:stretch/>
        </p:blipFill>
        <p:spPr>
          <a:xfrm>
            <a:off x="4597816" y="2877802"/>
            <a:ext cx="975887" cy="509519"/>
          </a:xfrm>
          <a:prstGeom prst="rect">
            <a:avLst/>
          </a:prstGeom>
        </p:spPr>
      </p:pic>
      <p:sp>
        <p:nvSpPr>
          <p:cNvPr id="123" name="TextBox 122"/>
          <p:cNvSpPr txBox="1"/>
          <p:nvPr/>
        </p:nvSpPr>
        <p:spPr>
          <a:xfrm>
            <a:off x="4644181" y="2955080"/>
            <a:ext cx="976871"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Ordinal</a:t>
            </a:r>
            <a:endParaRPr lang="en-SG" dirty="0">
              <a:solidFill>
                <a:prstClr val="white"/>
              </a:solidFill>
              <a:latin typeface="Arial" panose="020B0604020202020204" pitchFamily="34" charset="0"/>
            </a:endParaRPr>
          </a:p>
        </p:txBody>
      </p:sp>
      <p:pic>
        <p:nvPicPr>
          <p:cNvPr id="124" name="Picture 123"/>
          <p:cNvPicPr>
            <a:picLocks noChangeAspect="1"/>
          </p:cNvPicPr>
          <p:nvPr/>
        </p:nvPicPr>
        <p:blipFill rotWithShape="1">
          <a:blip r:embed="rId2"/>
          <a:srcRect l="26003" t="5103" r="28543" b="69348"/>
          <a:stretch/>
        </p:blipFill>
        <p:spPr>
          <a:xfrm>
            <a:off x="3450826" y="2872543"/>
            <a:ext cx="1081024" cy="497012"/>
          </a:xfrm>
          <a:prstGeom prst="rect">
            <a:avLst/>
          </a:prstGeom>
        </p:spPr>
      </p:pic>
      <p:sp>
        <p:nvSpPr>
          <p:cNvPr id="125" name="TextBox 124"/>
          <p:cNvSpPr txBox="1"/>
          <p:nvPr/>
        </p:nvSpPr>
        <p:spPr>
          <a:xfrm>
            <a:off x="3502188" y="2947924"/>
            <a:ext cx="102966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Nominal</a:t>
            </a:r>
            <a:endParaRPr lang="en-SG" dirty="0">
              <a:solidFill>
                <a:prstClr val="white"/>
              </a:solidFill>
              <a:latin typeface="Arial" panose="020B0604020202020204" pitchFamily="34" charset="0"/>
            </a:endParaRPr>
          </a:p>
        </p:txBody>
      </p:sp>
      <p:pic>
        <p:nvPicPr>
          <p:cNvPr id="126" name="Picture 125"/>
          <p:cNvPicPr>
            <a:picLocks noChangeAspect="1"/>
          </p:cNvPicPr>
          <p:nvPr/>
        </p:nvPicPr>
        <p:blipFill rotWithShape="1">
          <a:blip r:embed="rId5"/>
          <a:srcRect r="59453" b="50728"/>
          <a:stretch/>
        </p:blipFill>
        <p:spPr>
          <a:xfrm>
            <a:off x="2281527" y="2583094"/>
            <a:ext cx="942538" cy="687215"/>
          </a:xfrm>
          <a:prstGeom prst="rect">
            <a:avLst/>
          </a:prstGeom>
        </p:spPr>
      </p:pic>
      <p:sp>
        <p:nvSpPr>
          <p:cNvPr id="127" name="Rectangle 126"/>
          <p:cNvSpPr/>
          <p:nvPr/>
        </p:nvSpPr>
        <p:spPr bwMode="auto">
          <a:xfrm>
            <a:off x="3450826" y="2883538"/>
            <a:ext cx="1087266" cy="484526"/>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28" name="Picture 127"/>
          <p:cNvPicPr>
            <a:picLocks noChangeAspect="1"/>
          </p:cNvPicPr>
          <p:nvPr/>
        </p:nvPicPr>
        <p:blipFill>
          <a:blip r:embed="rId6"/>
          <a:stretch>
            <a:fillRect/>
          </a:stretch>
        </p:blipFill>
        <p:spPr>
          <a:xfrm>
            <a:off x="4469747" y="3405533"/>
            <a:ext cx="1252243" cy="467459"/>
          </a:xfrm>
          <a:prstGeom prst="rect">
            <a:avLst/>
          </a:prstGeom>
        </p:spPr>
      </p:pic>
      <p:sp>
        <p:nvSpPr>
          <p:cNvPr id="129" name="Rectangle 128"/>
          <p:cNvSpPr/>
          <p:nvPr/>
        </p:nvSpPr>
        <p:spPr bwMode="auto">
          <a:xfrm>
            <a:off x="4596833" y="2882046"/>
            <a:ext cx="984657" cy="484526"/>
          </a:xfrm>
          <a:prstGeom prst="rect">
            <a:avLst/>
          </a:prstGeom>
          <a:noFill/>
          <a:ln w="38100" cap="flat" cmpd="sng" algn="ctr">
            <a:solidFill>
              <a:srgbClr val="0000FF"/>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30" name="Picture 129"/>
          <p:cNvPicPr>
            <a:picLocks noChangeAspect="1"/>
          </p:cNvPicPr>
          <p:nvPr/>
        </p:nvPicPr>
        <p:blipFill>
          <a:blip r:embed="rId7"/>
          <a:stretch>
            <a:fillRect/>
          </a:stretch>
        </p:blipFill>
        <p:spPr>
          <a:xfrm>
            <a:off x="5769669" y="3449440"/>
            <a:ext cx="429899" cy="429899"/>
          </a:xfrm>
          <a:prstGeom prst="rect">
            <a:avLst/>
          </a:prstGeom>
        </p:spPr>
      </p:pic>
      <p:pic>
        <p:nvPicPr>
          <p:cNvPr id="131" name="Picture 130"/>
          <p:cNvPicPr>
            <a:picLocks noChangeAspect="1"/>
          </p:cNvPicPr>
          <p:nvPr/>
        </p:nvPicPr>
        <p:blipFill>
          <a:blip r:embed="rId8"/>
          <a:stretch>
            <a:fillRect/>
          </a:stretch>
        </p:blipFill>
        <p:spPr>
          <a:xfrm>
            <a:off x="6209381" y="3443488"/>
            <a:ext cx="435851" cy="435851"/>
          </a:xfrm>
          <a:prstGeom prst="rect">
            <a:avLst/>
          </a:prstGeom>
        </p:spPr>
      </p:pic>
      <p:pic>
        <p:nvPicPr>
          <p:cNvPr id="132" name="Picture 131"/>
          <p:cNvPicPr>
            <a:picLocks noChangeAspect="1"/>
          </p:cNvPicPr>
          <p:nvPr/>
        </p:nvPicPr>
        <p:blipFill>
          <a:blip r:embed="rId9"/>
          <a:stretch>
            <a:fillRect/>
          </a:stretch>
        </p:blipFill>
        <p:spPr>
          <a:xfrm>
            <a:off x="6799375" y="3449441"/>
            <a:ext cx="512199" cy="441658"/>
          </a:xfrm>
          <a:prstGeom prst="rect">
            <a:avLst/>
          </a:prstGeom>
        </p:spPr>
      </p:pic>
      <p:sp>
        <p:nvSpPr>
          <p:cNvPr id="133" name="Rectangle 132"/>
          <p:cNvSpPr/>
          <p:nvPr/>
        </p:nvSpPr>
        <p:spPr bwMode="auto">
          <a:xfrm>
            <a:off x="5665948" y="2868308"/>
            <a:ext cx="984657" cy="484526"/>
          </a:xfrm>
          <a:prstGeom prst="rect">
            <a:avLst/>
          </a:prstGeom>
          <a:noFill/>
          <a:ln w="38100" cap="flat" cmpd="sng" algn="ctr">
            <a:solidFill>
              <a:srgbClr val="00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4" name="Multiply 133"/>
          <p:cNvSpPr/>
          <p:nvPr/>
        </p:nvSpPr>
        <p:spPr bwMode="auto">
          <a:xfrm>
            <a:off x="2143577" y="2249643"/>
            <a:ext cx="297954" cy="297954"/>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5" name="TextBox 134"/>
          <p:cNvSpPr txBox="1"/>
          <p:nvPr/>
        </p:nvSpPr>
        <p:spPr>
          <a:xfrm>
            <a:off x="2350147" y="2243924"/>
            <a:ext cx="1299064"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Arithmetic</a:t>
            </a:r>
            <a:endParaRPr lang="en-SG" dirty="0">
              <a:solidFill>
                <a:prstClr val="black"/>
              </a:solidFill>
              <a:latin typeface="Arial" panose="020B0604020202020204" pitchFamily="34" charset="0"/>
            </a:endParaRPr>
          </a:p>
        </p:txBody>
      </p:sp>
      <p:sp>
        <p:nvSpPr>
          <p:cNvPr id="136" name="Pentagon 135"/>
          <p:cNvSpPr/>
          <p:nvPr/>
        </p:nvSpPr>
        <p:spPr bwMode="auto">
          <a:xfrm rot="5400000">
            <a:off x="5255471" y="2558863"/>
            <a:ext cx="359431" cy="305634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prstClr val="black"/>
                </a:solidFill>
                <a:latin typeface="Arial" panose="020B0604020202020204" pitchFamily="34" charset="0"/>
              </a:rPr>
              <a:t>Measuring the data</a:t>
            </a:r>
            <a:endParaRPr lang="en-SG" sz="1350" dirty="0">
              <a:solidFill>
                <a:prstClr val="black"/>
              </a:solidFill>
              <a:latin typeface="Arial" panose="020B0604020202020204" pitchFamily="34" charset="0"/>
            </a:endParaRPr>
          </a:p>
        </p:txBody>
      </p:sp>
      <p:sp>
        <p:nvSpPr>
          <p:cNvPr id="3" name="TextBox 2"/>
          <p:cNvSpPr txBox="1"/>
          <p:nvPr/>
        </p:nvSpPr>
        <p:spPr>
          <a:xfrm>
            <a:off x="7170500" y="3360450"/>
            <a:ext cx="389850" cy="369332"/>
          </a:xfrm>
          <a:prstGeom prst="rect">
            <a:avLst/>
          </a:prstGeom>
          <a:noFill/>
        </p:spPr>
        <p:txBody>
          <a:bodyPr wrap="none" rtlCol="0">
            <a:spAutoFit/>
          </a:bodyPr>
          <a:lstStyle/>
          <a:p>
            <a:r>
              <a:rPr lang="en-US" baseline="30000" dirty="0"/>
              <a:t>○</a:t>
            </a:r>
            <a:r>
              <a:rPr lang="en-US" dirty="0"/>
              <a:t>K</a:t>
            </a:r>
            <a:endParaRPr lang="en-SG" dirty="0"/>
          </a:p>
        </p:txBody>
      </p:sp>
    </p:spTree>
    <p:extLst>
      <p:ext uri="{BB962C8B-B14F-4D97-AF65-F5344CB8AC3E}">
        <p14:creationId xmlns:p14="http://schemas.microsoft.com/office/powerpoint/2010/main" val="2349039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spTree>
    <p:extLst>
      <p:ext uri="{BB962C8B-B14F-4D97-AF65-F5344CB8AC3E}">
        <p14:creationId xmlns:p14="http://schemas.microsoft.com/office/powerpoint/2010/main" val="4087195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a:xfrm>
            <a:off x="260213" y="1710249"/>
            <a:ext cx="8563649" cy="2475553"/>
          </a:xfrm>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pic>
        <p:nvPicPr>
          <p:cNvPr id="5" name="Picture 4"/>
          <p:cNvPicPr>
            <a:picLocks noChangeAspect="1"/>
          </p:cNvPicPr>
          <p:nvPr/>
        </p:nvPicPr>
        <p:blipFill>
          <a:blip r:embed="rId3"/>
          <a:stretch>
            <a:fillRect/>
          </a:stretch>
        </p:blipFill>
        <p:spPr>
          <a:xfrm>
            <a:off x="3051959" y="2386325"/>
            <a:ext cx="3177144" cy="2232588"/>
          </a:xfrm>
          <a:prstGeom prst="rect">
            <a:avLst/>
          </a:prstGeom>
          <a:ln>
            <a:solidFill>
              <a:sysClr val="windowText" lastClr="000000"/>
            </a:solidFill>
          </a:ln>
        </p:spPr>
      </p:pic>
      <p:sp>
        <p:nvSpPr>
          <p:cNvPr id="6" name="TextBox 5"/>
          <p:cNvSpPr txBox="1"/>
          <p:nvPr/>
        </p:nvSpPr>
        <p:spPr>
          <a:xfrm>
            <a:off x="1401957" y="4631045"/>
            <a:ext cx="7077337" cy="430887"/>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http://image.slidesharecdn.com/measurementandscales-120411075801-phpapp02/95/measurement-and-scales-6-728.jpg?cb=1334131308</a:t>
            </a:r>
            <a:r>
              <a:rPr lang="en-GB" sz="1100" dirty="0">
                <a:solidFill>
                  <a:prstClr val="black"/>
                </a:solidFill>
                <a:latin typeface="Calibri"/>
              </a:rPr>
              <a:t> </a:t>
            </a:r>
          </a:p>
        </p:txBody>
      </p:sp>
    </p:spTree>
    <p:extLst>
      <p:ext uri="{BB962C8B-B14F-4D97-AF65-F5344CB8AC3E}">
        <p14:creationId xmlns:p14="http://schemas.microsoft.com/office/powerpoint/2010/main" val="73624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 Dimension</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2" y="1905100"/>
            <a:ext cx="4953055"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An attribute of an entity can have multiple dimensions.</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Single scalar quantity, like the weight of a person, is a one dimension attribute.</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Higher-order quantity, like tensor and gravitational field of the earth, are multiple dimensions attributes.</a:t>
            </a:r>
          </a:p>
        </p:txBody>
      </p:sp>
      <p:pic>
        <p:nvPicPr>
          <p:cNvPr id="5" name="Picture 4"/>
          <p:cNvPicPr>
            <a:picLocks noChangeAspect="1"/>
          </p:cNvPicPr>
          <p:nvPr/>
        </p:nvPicPr>
        <p:blipFill>
          <a:blip r:embed="rId3"/>
          <a:stretch>
            <a:fillRect/>
          </a:stretch>
        </p:blipFill>
        <p:spPr>
          <a:xfrm>
            <a:off x="5111913" y="1155696"/>
            <a:ext cx="4032087" cy="3124200"/>
          </a:xfrm>
          <a:prstGeom prst="rect">
            <a:avLst/>
          </a:prstGeom>
        </p:spPr>
      </p:pic>
      <p:sp>
        <p:nvSpPr>
          <p:cNvPr id="6" name="TextBox 5"/>
          <p:cNvSpPr txBox="1"/>
          <p:nvPr/>
        </p:nvSpPr>
        <p:spPr>
          <a:xfrm>
            <a:off x="5111913" y="4403781"/>
            <a:ext cx="4359770"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4"/>
              </a:rPr>
              <a:t>http://i.cmpnet.com/intelligententerprise/images/0810/Data-Dimension-Hierarchies.jpg</a:t>
            </a:r>
            <a:r>
              <a:rPr lang="en-GB" sz="1050" dirty="0">
                <a:solidFill>
                  <a:prstClr val="black"/>
                </a:solidFill>
                <a:latin typeface="Calibri"/>
              </a:rPr>
              <a:t> </a:t>
            </a:r>
          </a:p>
        </p:txBody>
      </p:sp>
    </p:spTree>
    <p:extLst>
      <p:ext uri="{BB962C8B-B14F-4D97-AF65-F5344CB8AC3E}">
        <p14:creationId xmlns:p14="http://schemas.microsoft.com/office/powerpoint/2010/main" val="1354571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Metadata</a:t>
            </a:r>
          </a:p>
        </p:txBody>
      </p:sp>
      <p:sp>
        <p:nvSpPr>
          <p:cNvPr id="4" name="Content Placeholder 3"/>
          <p:cNvSpPr>
            <a:spLocks noGrp="1"/>
          </p:cNvSpPr>
          <p:nvPr>
            <p:ph idx="1"/>
          </p:nvPr>
        </p:nvSpPr>
        <p:spPr>
          <a:xfrm>
            <a:off x="260213" y="1905100"/>
            <a:ext cx="856364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pic>
        <p:nvPicPr>
          <p:cNvPr id="5" name="Picture 4"/>
          <p:cNvPicPr>
            <a:picLocks noChangeAspect="1"/>
          </p:cNvPicPr>
          <p:nvPr/>
        </p:nvPicPr>
        <p:blipFill>
          <a:blip r:embed="rId2"/>
          <a:stretch>
            <a:fillRect/>
          </a:stretch>
        </p:blipFill>
        <p:spPr>
          <a:xfrm>
            <a:off x="2710408" y="2594755"/>
            <a:ext cx="3880351" cy="2481943"/>
          </a:xfrm>
          <a:prstGeom prst="rect">
            <a:avLst/>
          </a:prstGeom>
        </p:spPr>
      </p:pic>
      <p:sp>
        <p:nvSpPr>
          <p:cNvPr id="6" name="TextBox 5"/>
          <p:cNvSpPr txBox="1"/>
          <p:nvPr/>
        </p:nvSpPr>
        <p:spPr>
          <a:xfrm>
            <a:off x="6540567" y="4182438"/>
            <a:ext cx="3096259"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3"/>
              </a:rPr>
              <a:t>http://learndatamodeling.com/wp-content/uploads/2015/10/tmeta.gif</a:t>
            </a:r>
            <a:r>
              <a:rPr lang="en-GB" sz="1050" dirty="0">
                <a:solidFill>
                  <a:prstClr val="black"/>
                </a:solidFill>
                <a:latin typeface="Calibri"/>
              </a:rPr>
              <a:t> </a:t>
            </a:r>
          </a:p>
        </p:txBody>
      </p:sp>
    </p:spTree>
    <p:extLst>
      <p:ext uri="{BB962C8B-B14F-4D97-AF65-F5344CB8AC3E}">
        <p14:creationId xmlns:p14="http://schemas.microsoft.com/office/powerpoint/2010/main" val="1031300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Dictionary</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90006"/>
            <a:ext cx="8563649"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 data dictionary is a collection of descriptions of the data objects or items in a data model for the benefit of people who need to refer to them</a:t>
            </a:r>
          </a:p>
          <a:p>
            <a:pPr marL="0" indent="0">
              <a:spcBef>
                <a:spcPts val="0"/>
              </a:spcBef>
              <a:spcAft>
                <a:spcPts val="1200"/>
              </a:spcAft>
              <a:buClr>
                <a:srgbClr val="CE0000"/>
              </a:buClr>
              <a:buNone/>
            </a:pPr>
            <a:r>
              <a:rPr lang="en-US" sz="1800" dirty="0">
                <a:latin typeface="Roboto Light" panose="02000000000000000000" pitchFamily="2" charset="0"/>
                <a:ea typeface="Roboto Light" panose="02000000000000000000" pitchFamily="2" charset="0"/>
              </a:rPr>
              <a:t>An example: Data Dictionary for Customer</a:t>
            </a:r>
          </a:p>
        </p:txBody>
      </p:sp>
      <p:graphicFrame>
        <p:nvGraphicFramePr>
          <p:cNvPr id="5" name="Table 4"/>
          <p:cNvGraphicFramePr>
            <a:graphicFrameLocks noGrp="1"/>
          </p:cNvGraphicFramePr>
          <p:nvPr>
            <p:extLst>
              <p:ext uri="{D42A27DB-BD31-4B8C-83A1-F6EECF244321}">
                <p14:modId xmlns:p14="http://schemas.microsoft.com/office/powerpoint/2010/main" val="3093910934"/>
              </p:ext>
            </p:extLst>
          </p:nvPr>
        </p:nvGraphicFramePr>
        <p:xfrm>
          <a:off x="1202762" y="2826816"/>
          <a:ext cx="7379191" cy="2011680"/>
        </p:xfrm>
        <a:graphic>
          <a:graphicData uri="http://schemas.openxmlformats.org/drawingml/2006/table">
            <a:tbl>
              <a:tblPr firstRow="1" firstCol="1" bandRow="1"/>
              <a:tblGrid>
                <a:gridCol w="333620">
                  <a:extLst>
                    <a:ext uri="{9D8B030D-6E8A-4147-A177-3AD203B41FA5}">
                      <a16:colId xmlns:a16="http://schemas.microsoft.com/office/drawing/2014/main" val="3484708795"/>
                    </a:ext>
                  </a:extLst>
                </a:gridCol>
                <a:gridCol w="1548619">
                  <a:extLst>
                    <a:ext uri="{9D8B030D-6E8A-4147-A177-3AD203B41FA5}">
                      <a16:colId xmlns:a16="http://schemas.microsoft.com/office/drawing/2014/main" val="1761745079"/>
                    </a:ext>
                  </a:extLst>
                </a:gridCol>
                <a:gridCol w="2934136">
                  <a:extLst>
                    <a:ext uri="{9D8B030D-6E8A-4147-A177-3AD203B41FA5}">
                      <a16:colId xmlns:a16="http://schemas.microsoft.com/office/drawing/2014/main" val="3368687107"/>
                    </a:ext>
                  </a:extLst>
                </a:gridCol>
                <a:gridCol w="962108">
                  <a:extLst>
                    <a:ext uri="{9D8B030D-6E8A-4147-A177-3AD203B41FA5}">
                      <a16:colId xmlns:a16="http://schemas.microsoft.com/office/drawing/2014/main" val="2823023738"/>
                    </a:ext>
                  </a:extLst>
                </a:gridCol>
                <a:gridCol w="779228">
                  <a:extLst>
                    <a:ext uri="{9D8B030D-6E8A-4147-A177-3AD203B41FA5}">
                      <a16:colId xmlns:a16="http://schemas.microsoft.com/office/drawing/2014/main" val="3616237688"/>
                    </a:ext>
                  </a:extLst>
                </a:gridCol>
                <a:gridCol w="821480">
                  <a:extLst>
                    <a:ext uri="{9D8B030D-6E8A-4147-A177-3AD203B41FA5}">
                      <a16:colId xmlns:a16="http://schemas.microsoft.com/office/drawing/2014/main" val="293097003"/>
                    </a:ext>
                  </a:extLst>
                </a:gridCol>
              </a:tblGrid>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No.</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Name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Description</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Measurement</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Data Type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Frequency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45276232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1</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USER_ID</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11892618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2</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96215037"/>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3</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 of the customer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04952479"/>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4</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SECTOR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The sector that the customer is working in </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4002055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7</a:t>
                      </a: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TOTAL_WEEKLY_SALES</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Total purchases made by the customer in a</a:t>
                      </a:r>
                      <a:r>
                        <a:rPr lang="en-SG" sz="1000" baseline="0" dirty="0">
                          <a:effectLst/>
                          <a:latin typeface="+mn-lt"/>
                          <a:ea typeface="Times New Roman" panose="02020603050405020304" pitchFamily="18" charset="0"/>
                        </a:rPr>
                        <a:t> week</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Weekly</a:t>
                      </a: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99500044"/>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8</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SALES_RANK_MTH</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Ranking of customer</a:t>
                      </a:r>
                      <a:r>
                        <a:rPr lang="en-SG" sz="1000" baseline="0" dirty="0">
                          <a:effectLst/>
                          <a:latin typeface="+mn-lt"/>
                          <a:ea typeface="Times New Roman" panose="02020603050405020304" pitchFamily="18" charset="0"/>
                        </a:rPr>
                        <a:t> based on the total purchases made by the customer in a month</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Ordinal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293723633"/>
                  </a:ext>
                </a:extLst>
              </a:tr>
            </a:tbl>
          </a:graphicData>
        </a:graphic>
      </p:graphicFrame>
    </p:spTree>
    <p:extLst>
      <p:ext uri="{BB962C8B-B14F-4D97-AF65-F5344CB8AC3E}">
        <p14:creationId xmlns:p14="http://schemas.microsoft.com/office/powerpoint/2010/main" val="2814574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Science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2</a:t>
            </a:r>
          </a:p>
        </p:txBody>
      </p:sp>
      <p:sp>
        <p:nvSpPr>
          <p:cNvPr id="5" name="TextBox 4">
            <a:extLst>
              <a:ext uri="{FF2B5EF4-FFF2-40B4-BE49-F238E27FC236}">
                <a16:creationId xmlns:a16="http://schemas.microsoft.com/office/drawing/2014/main" id="{D0F64D1C-BB56-A944-AE24-79D7B3A7225A}"/>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2022</a:t>
            </a:r>
          </a:p>
        </p:txBody>
      </p:sp>
    </p:spTree>
    <p:extLst>
      <p:ext uri="{BB962C8B-B14F-4D97-AF65-F5344CB8AC3E}">
        <p14:creationId xmlns:p14="http://schemas.microsoft.com/office/powerpoint/2010/main" val="184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r>
              <a:rPr lang="en-US" dirty="0"/>
              <a:t>(15 min break)</a:t>
            </a:r>
          </a:p>
        </p:txBody>
      </p:sp>
    </p:spTree>
    <p:extLst>
      <p:ext uri="{BB962C8B-B14F-4D97-AF65-F5344CB8AC3E}">
        <p14:creationId xmlns:p14="http://schemas.microsoft.com/office/powerpoint/2010/main" val="2232902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F2BF4-A91B-4529-B1A5-0DF3F5C86924}"/>
              </a:ext>
            </a:extLst>
          </p:cNvPr>
          <p:cNvPicPr>
            <a:picLocks noChangeAspect="1"/>
          </p:cNvPicPr>
          <p:nvPr/>
        </p:nvPicPr>
        <p:blipFill>
          <a:blip r:embed="rId4"/>
          <a:stretch>
            <a:fillRect/>
          </a:stretch>
        </p:blipFill>
        <p:spPr>
          <a:xfrm>
            <a:off x="5422900" y="3163138"/>
            <a:ext cx="2451101" cy="1838325"/>
          </a:xfrm>
          <a:prstGeom prst="rect">
            <a:avLst/>
          </a:prstGeom>
        </p:spPr>
      </p:pic>
      <p:sp>
        <p:nvSpPr>
          <p:cNvPr id="4" name="Title 1"/>
          <p:cNvSpPr txBox="1">
            <a:spLocks noChangeArrowheads="1"/>
          </p:cNvSpPr>
          <p:nvPr/>
        </p:nvSpPr>
        <p:spPr bwMode="auto">
          <a:xfrm>
            <a:off x="475377" y="152767"/>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 </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3708708"/>
          </a:xfrm>
          <a:prstGeom prst="rect">
            <a:avLst/>
          </a:prstGeom>
          <a:noFill/>
        </p:spPr>
        <p:txBody>
          <a:bodyPr wrap="square" rtlCol="0">
            <a:spAutoFit/>
          </a:bodyPr>
          <a:lstStyle/>
          <a:p>
            <a:pPr marL="185738" indent="-185738">
              <a:spcAft>
                <a:spcPts val="1200"/>
              </a:spcAft>
              <a:buClr>
                <a:srgbClr val="C00000"/>
              </a:buClr>
              <a:buFont typeface="System Font Regular"/>
              <a:buChar char="‣"/>
            </a:pPr>
            <a:r>
              <a:rPr lang="en-SG" dirty="0">
                <a:solidFill>
                  <a:prstClr val="black"/>
                </a:solidFill>
                <a:latin typeface="Roboto Light"/>
              </a:rPr>
              <a:t>Sit in your GBA groups</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a working copy of Tableau Desktop installed on your computer</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the following datasets downloaded onto your computer:</a:t>
            </a:r>
          </a:p>
          <a:p>
            <a:pPr marL="666750" indent="-342900">
              <a:spcAft>
                <a:spcPts val="600"/>
              </a:spcAft>
              <a:buClr>
                <a:srgbClr val="C00000"/>
              </a:buClr>
              <a:buFont typeface="+mj-lt"/>
              <a:buAutoNum type="arabicPeriod"/>
            </a:pPr>
            <a:r>
              <a:rPr lang="en-SG" dirty="0">
                <a:solidFill>
                  <a:prstClr val="black"/>
                </a:solidFill>
                <a:latin typeface="Roboto Light"/>
              </a:rPr>
              <a:t>global_superstore_2016.xlsx</a:t>
            </a:r>
          </a:p>
          <a:p>
            <a:pPr marL="666750" indent="-342900">
              <a:spcAft>
                <a:spcPts val="600"/>
              </a:spcAft>
              <a:buClr>
                <a:srgbClr val="C00000"/>
              </a:buClr>
              <a:buFont typeface="+mj-lt"/>
              <a:buAutoNum type="arabicPeriod"/>
            </a:pPr>
            <a:r>
              <a:rPr lang="en-US" dirty="0">
                <a:solidFill>
                  <a:prstClr val="black"/>
                </a:solidFill>
                <a:latin typeface="Roboto Light"/>
              </a:rPr>
              <a:t>Sales 2016.xlsx</a:t>
            </a:r>
          </a:p>
          <a:p>
            <a:pPr marL="666750" indent="-342900">
              <a:spcAft>
                <a:spcPts val="600"/>
              </a:spcAft>
              <a:buClr>
                <a:srgbClr val="C00000"/>
              </a:buClr>
              <a:buFont typeface="+mj-lt"/>
              <a:buAutoNum type="arabicPeriod"/>
            </a:pPr>
            <a:r>
              <a:rPr lang="en-US" dirty="0">
                <a:solidFill>
                  <a:prstClr val="black"/>
                </a:solidFill>
                <a:latin typeface="Roboto Light"/>
              </a:rPr>
              <a:t>Products 2016.csv</a:t>
            </a:r>
          </a:p>
          <a:p>
            <a:pPr marL="666750" indent="-342900">
              <a:spcAft>
                <a:spcPts val="600"/>
              </a:spcAft>
              <a:buClr>
                <a:srgbClr val="C00000"/>
              </a:buClr>
              <a:buFont typeface="+mj-lt"/>
              <a:buAutoNum type="arabicPeriod"/>
            </a:pPr>
            <a:r>
              <a:rPr lang="en-US" dirty="0">
                <a:solidFill>
                  <a:prstClr val="black"/>
                </a:solidFill>
                <a:latin typeface="Roboto Light"/>
              </a:rPr>
              <a:t>Coffee Chain.xlsx</a:t>
            </a:r>
          </a:p>
          <a:p>
            <a:pPr marL="666750" indent="-342900">
              <a:spcAft>
                <a:spcPts val="600"/>
              </a:spcAft>
              <a:buClr>
                <a:srgbClr val="C00000"/>
              </a:buClr>
              <a:buFont typeface="+mj-lt"/>
              <a:buAutoNum type="arabicPeriod"/>
            </a:pPr>
            <a:r>
              <a:rPr lang="en-US" dirty="0">
                <a:solidFill>
                  <a:prstClr val="black"/>
                </a:solidFill>
                <a:latin typeface="Roboto Light"/>
              </a:rPr>
              <a:t>Office </a:t>
            </a:r>
            <a:r>
              <a:rPr lang="en-US" dirty="0" err="1">
                <a:solidFill>
                  <a:prstClr val="black"/>
                </a:solidFill>
                <a:latin typeface="Roboto Light"/>
              </a:rPr>
              <a:t>City.xlsx</a:t>
            </a:r>
            <a:endParaRPr lang="en-SG" dirty="0">
              <a:solidFill>
                <a:prstClr val="black"/>
              </a:solidFill>
              <a:latin typeface="Roboto Light"/>
            </a:endParaRPr>
          </a:p>
          <a:p>
            <a:pPr>
              <a:spcAft>
                <a:spcPts val="1200"/>
              </a:spcAft>
            </a:pPr>
            <a:endParaRPr lang="en-SG" dirty="0">
              <a:solidFill>
                <a:prstClr val="black"/>
              </a:solidFill>
              <a:latin typeface="Calibri"/>
            </a:endParaRPr>
          </a:p>
        </p:txBody>
      </p:sp>
      <p:sp>
        <p:nvSpPr>
          <p:cNvPr id="6" name="Rectangle 5">
            <a:extLst>
              <a:ext uri="{FF2B5EF4-FFF2-40B4-BE49-F238E27FC236}">
                <a16:creationId xmlns:a16="http://schemas.microsoft.com/office/drawing/2014/main" id="{C087518C-035F-433E-A2B2-EECD8ED91A96}"/>
              </a:ext>
            </a:extLst>
          </p:cNvPr>
          <p:cNvSpPr/>
          <p:nvPr/>
        </p:nvSpPr>
        <p:spPr>
          <a:xfrm>
            <a:off x="4701116" y="3280463"/>
            <a:ext cx="3894667"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2400" dirty="0">
                <a:solidFill>
                  <a:srgbClr val="6600FF"/>
                </a:solidFill>
              </a:rPr>
              <a:t>Time to power up Tableau!</a:t>
            </a:r>
            <a:endParaRPr lang="en-SG" sz="2400" dirty="0">
              <a:solidFill>
                <a:srgbClr val="6600FF"/>
              </a:solidFill>
            </a:endParaRPr>
          </a:p>
        </p:txBody>
      </p:sp>
    </p:spTree>
    <p:custDataLst>
      <p:tags r:id="rId1"/>
    </p:custDataLst>
    <p:extLst>
      <p:ext uri="{BB962C8B-B14F-4D97-AF65-F5344CB8AC3E}">
        <p14:creationId xmlns:p14="http://schemas.microsoft.com/office/powerpoint/2010/main" val="19299038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Interface</a:t>
            </a:r>
            <a:endParaRPr lang="en-SG" altLang="en-US" sz="3200" dirty="0">
              <a:latin typeface="Roboto Medium"/>
              <a:ea typeface="ヒラギノ角ゴ Pro W3"/>
              <a:cs typeface="ヒラギノ角ゴ Pro W3"/>
            </a:endParaRPr>
          </a:p>
        </p:txBody>
      </p:sp>
      <p:pic>
        <p:nvPicPr>
          <p:cNvPr id="2" name="Picture 1">
            <a:extLst>
              <a:ext uri="{FF2B5EF4-FFF2-40B4-BE49-F238E27FC236}">
                <a16:creationId xmlns:a16="http://schemas.microsoft.com/office/drawing/2014/main" id="{F3D211B4-CBED-4B74-9596-F220A2DC7B0E}"/>
              </a:ext>
            </a:extLst>
          </p:cNvPr>
          <p:cNvPicPr>
            <a:picLocks noChangeAspect="1"/>
          </p:cNvPicPr>
          <p:nvPr/>
        </p:nvPicPr>
        <p:blipFill>
          <a:blip r:embed="rId4"/>
          <a:stretch>
            <a:fillRect/>
          </a:stretch>
        </p:blipFill>
        <p:spPr>
          <a:xfrm>
            <a:off x="4850239" y="963098"/>
            <a:ext cx="4124803" cy="3852953"/>
          </a:xfrm>
          <a:prstGeom prst="rect">
            <a:avLst/>
          </a:prstGeom>
        </p:spPr>
      </p:pic>
      <p:sp>
        <p:nvSpPr>
          <p:cNvPr id="5" name="Rectangle 4">
            <a:extLst>
              <a:ext uri="{FF2B5EF4-FFF2-40B4-BE49-F238E27FC236}">
                <a16:creationId xmlns:a16="http://schemas.microsoft.com/office/drawing/2014/main" id="{F220929C-6423-44A4-A344-C61914FD422D}"/>
              </a:ext>
            </a:extLst>
          </p:cNvPr>
          <p:cNvSpPr/>
          <p:nvPr/>
        </p:nvSpPr>
        <p:spPr>
          <a:xfrm>
            <a:off x="4316251" y="4796268"/>
            <a:ext cx="4720934" cy="246221"/>
          </a:xfrm>
          <a:prstGeom prst="rect">
            <a:avLst/>
          </a:prstGeom>
        </p:spPr>
        <p:txBody>
          <a:bodyPr wrap="square">
            <a:spAutoFit/>
          </a:bodyPr>
          <a:lstStyle/>
          <a:p>
            <a:r>
              <a:rPr lang="en-SG" sz="1000" dirty="0"/>
              <a:t>https://help.tableau.com/current/pro/desktop/en-us/environment_workspace.htm</a:t>
            </a:r>
          </a:p>
        </p:txBody>
      </p:sp>
      <p:sp>
        <p:nvSpPr>
          <p:cNvPr id="6" name="Rectangle 1">
            <a:extLst>
              <a:ext uri="{FF2B5EF4-FFF2-40B4-BE49-F238E27FC236}">
                <a16:creationId xmlns:a16="http://schemas.microsoft.com/office/drawing/2014/main" id="{5033DACC-5707-4D6B-9757-0A5AF7AC7166}"/>
              </a:ext>
            </a:extLst>
          </p:cNvPr>
          <p:cNvSpPr>
            <a:spLocks noChangeArrowheads="1"/>
          </p:cNvSpPr>
          <p:nvPr/>
        </p:nvSpPr>
        <p:spPr bwMode="auto">
          <a:xfrm>
            <a:off x="84665" y="1218965"/>
            <a:ext cx="4892023"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A.</a:t>
            </a:r>
            <a:r>
              <a:rPr kumimoji="0" lang="en-US" altLang="en-US" sz="1400" b="0" i="0" u="none" strike="noStrike" cap="none" normalizeH="0" baseline="0" dirty="0">
                <a:ln>
                  <a:noFill/>
                </a:ln>
                <a:solidFill>
                  <a:srgbClr val="333333"/>
                </a:solidFill>
                <a:effectLst/>
                <a:latin typeface="+mj-lt"/>
              </a:rPr>
              <a:t> Workbook - contains sheets ( either a worksheet, dashboard, or story).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B.</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5"/>
              </a:rPr>
              <a:t>Cards and shelves</a:t>
            </a:r>
            <a:r>
              <a:rPr kumimoji="0" lang="en-US" altLang="en-US" sz="1400" b="0" i="0" u="none" strike="noStrike" cap="none" normalizeH="0" baseline="0" dirty="0">
                <a:ln>
                  <a:noFill/>
                </a:ln>
                <a:solidFill>
                  <a:srgbClr val="333333"/>
                </a:solidFill>
                <a:effectLst/>
                <a:latin typeface="+mj-lt"/>
              </a:rPr>
              <a:t> - Drag fields to the cards and shelves in the workspace to add data to your view.</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C.</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6"/>
              </a:rPr>
              <a:t>Toolbar</a:t>
            </a:r>
            <a:r>
              <a:rPr kumimoji="0" lang="en-US" altLang="en-US" sz="1400" b="0" i="0" u="none" strike="noStrike" cap="none" normalizeH="0" baseline="0" dirty="0">
                <a:ln>
                  <a:noFill/>
                </a:ln>
                <a:solidFill>
                  <a:srgbClr val="333333"/>
                </a:solidFill>
                <a:effectLst/>
                <a:latin typeface="+mj-lt"/>
              </a:rPr>
              <a:t> - To access commands, analysis and navigation tools.</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D.</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7"/>
              </a:rPr>
              <a:t>View</a:t>
            </a:r>
            <a:r>
              <a:rPr kumimoji="0" lang="en-US" altLang="en-US" sz="1400" b="0" i="0" u="none" strike="noStrike" cap="none" normalizeH="0" baseline="0" dirty="0">
                <a:ln>
                  <a:noFill/>
                </a:ln>
                <a:solidFill>
                  <a:srgbClr val="333333"/>
                </a:solidFill>
                <a:effectLst/>
                <a:latin typeface="+mj-lt"/>
              </a:rPr>
              <a:t> - Workspace (Canvas) to create visualization ("viz").</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E.</a:t>
            </a:r>
            <a:r>
              <a:rPr kumimoji="0" lang="en-US" altLang="en-US" sz="1400" b="0" i="0" u="none" strike="noStrike" cap="none" normalizeH="0" baseline="0" dirty="0">
                <a:ln>
                  <a:noFill/>
                </a:ln>
                <a:solidFill>
                  <a:srgbClr val="333333"/>
                </a:solidFill>
                <a:effectLst/>
                <a:latin typeface="+mj-lt"/>
              </a:rPr>
              <a:t> Click this icon to go to the Start page to connect to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F.</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8"/>
              </a:rPr>
              <a:t>Side Bar</a:t>
            </a:r>
            <a:r>
              <a:rPr kumimoji="0" lang="en-US" altLang="en-US" sz="1400" b="0" i="0" u="none" strike="noStrike" cap="none" normalizeH="0" baseline="0" dirty="0">
                <a:ln>
                  <a:noFill/>
                </a:ln>
                <a:solidFill>
                  <a:srgbClr val="333333"/>
                </a:solidFill>
                <a:effectLst/>
                <a:latin typeface="+mj-lt"/>
              </a:rPr>
              <a:t> - Contains the </a:t>
            </a:r>
            <a:r>
              <a:rPr kumimoji="0" lang="en-US" altLang="en-US" sz="1400" b="0" i="0" u="none" strike="noStrike" cap="none" normalizeH="0" baseline="0" dirty="0">
                <a:ln>
                  <a:noFill/>
                </a:ln>
                <a:solidFill>
                  <a:srgbClr val="FF6D02"/>
                </a:solidFill>
                <a:effectLst/>
                <a:latin typeface="+mj-lt"/>
                <a:hlinkClick r:id="rId9"/>
              </a:rPr>
              <a:t>Data pane</a:t>
            </a:r>
            <a:r>
              <a:rPr kumimoji="0" lang="en-US" altLang="en-US" sz="1400" b="0" i="0" u="none" strike="noStrike" cap="none" normalizeH="0" baseline="0" dirty="0">
                <a:ln>
                  <a:noFill/>
                </a:ln>
                <a:solidFill>
                  <a:srgbClr val="333333"/>
                </a:solidFill>
                <a:effectLst/>
                <a:latin typeface="+mj-lt"/>
              </a:rPr>
              <a:t> and the </a:t>
            </a:r>
            <a:r>
              <a:rPr kumimoji="0" lang="en-US" altLang="en-US" sz="1400" b="0" i="0" u="none" strike="noStrike" cap="none" normalizeH="0" baseline="0" dirty="0">
                <a:ln>
                  <a:noFill/>
                </a:ln>
                <a:solidFill>
                  <a:srgbClr val="FF6D02"/>
                </a:solidFill>
                <a:effectLst/>
                <a:latin typeface="+mj-lt"/>
                <a:hlinkClick r:id="rId10"/>
              </a:rPr>
              <a:t>Analytics pane</a:t>
            </a:r>
            <a:r>
              <a:rPr kumimoji="0" lang="en-US" altLang="en-US" sz="1400" b="0" i="0" u="none" strike="noStrike" cap="none" normalizeH="0" baseline="0" dirty="0">
                <a:ln>
                  <a:noFill/>
                </a:ln>
                <a:solidFill>
                  <a:srgbClr val="333333"/>
                </a:solidFill>
                <a:effectLst/>
                <a:latin typeface="+mj-lt"/>
              </a:rPr>
              <a:t>.</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G.</a:t>
            </a:r>
            <a:r>
              <a:rPr kumimoji="0" lang="en-US" altLang="en-US" sz="1400" b="0" i="0" u="none" strike="noStrike" cap="none" normalizeH="0" baseline="0" dirty="0">
                <a:ln>
                  <a:noFill/>
                </a:ln>
                <a:solidFill>
                  <a:srgbClr val="333333"/>
                </a:solidFill>
                <a:effectLst/>
                <a:latin typeface="+mj-lt"/>
              </a:rPr>
              <a:t> Data Source page - view and manipulate your data.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H.</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11"/>
              </a:rPr>
              <a:t>Status bar</a:t>
            </a:r>
            <a:r>
              <a:rPr kumimoji="0" lang="en-US" altLang="en-US" sz="1400" b="0" i="0" u="none" strike="noStrike" cap="none" normalizeH="0" baseline="0" dirty="0">
                <a:ln>
                  <a:noFill/>
                </a:ln>
                <a:solidFill>
                  <a:srgbClr val="333333"/>
                </a:solidFill>
                <a:effectLst/>
                <a:latin typeface="+mj-lt"/>
              </a:rPr>
              <a:t> - Displays information about the current view.</a:t>
            </a:r>
            <a:endParaRPr kumimoji="0" lang="en-US" altLang="en-US" sz="700" b="0" i="0" u="none" strike="noStrike" cap="none" normalizeH="0" baseline="0" dirty="0">
              <a:ln>
                <a:noFill/>
              </a:ln>
              <a:solidFill>
                <a:schemeClr val="tx1"/>
              </a:solidFill>
              <a:effectLst/>
              <a:latin typeface="+mj-lt"/>
            </a:endParaRPr>
          </a:p>
          <a:p>
            <a:pPr lvl="0" defTabSz="914400"/>
            <a:r>
              <a:rPr kumimoji="0" lang="en-US" altLang="en-US" sz="1400" b="1" i="0" u="none" strike="noStrike" cap="none" normalizeH="0" baseline="0" dirty="0">
                <a:ln>
                  <a:noFill/>
                </a:ln>
                <a:solidFill>
                  <a:srgbClr val="333333"/>
                </a:solidFill>
                <a:effectLst/>
                <a:latin typeface="+mj-lt"/>
              </a:rPr>
              <a:t>I.</a:t>
            </a:r>
            <a:r>
              <a:rPr kumimoji="0" lang="en-US" altLang="en-US" sz="1400" b="0" i="0" u="none" strike="noStrike" cap="none" normalizeH="0" baseline="0" dirty="0">
                <a:ln>
                  <a:noFill/>
                </a:ln>
                <a:solidFill>
                  <a:srgbClr val="333333"/>
                </a:solidFill>
                <a:effectLst/>
                <a:latin typeface="+mj-lt"/>
              </a:rPr>
              <a:t> Sheet tabs - Tabs represent each sheet (</a:t>
            </a:r>
            <a:r>
              <a:rPr lang="en-US" altLang="en-US" sz="1400" dirty="0">
                <a:solidFill>
                  <a:srgbClr val="333333"/>
                </a:solidFill>
                <a:latin typeface="+mj-lt"/>
              </a:rPr>
              <a:t>worksheets, dashboards, and stories)</a:t>
            </a:r>
            <a:r>
              <a:rPr kumimoji="0" lang="en-US" altLang="en-US" sz="1400" b="0" i="0" u="none" strike="noStrike" cap="none" normalizeH="0" baseline="0" dirty="0">
                <a:ln>
                  <a:noFill/>
                </a:ln>
                <a:solidFill>
                  <a:srgbClr val="333333"/>
                </a:solidFill>
                <a:effectLst/>
                <a:latin typeface="+mj-lt"/>
              </a:rPr>
              <a:t> in your workbook.</a:t>
            </a:r>
            <a:endParaRPr kumimoji="0" lang="en-US" altLang="en-US" sz="2000" b="0" i="0" u="none" strike="noStrike" cap="none" normalizeH="0" baseline="0" dirty="0">
              <a:ln>
                <a:noFill/>
              </a:ln>
              <a:solidFill>
                <a:schemeClr val="tx1"/>
              </a:solidFill>
              <a:effectLst/>
              <a:latin typeface="+mj-lt"/>
            </a:endParaRPr>
          </a:p>
        </p:txBody>
      </p:sp>
      <p:sp>
        <p:nvSpPr>
          <p:cNvPr id="7" name="Rectangle 6">
            <a:extLst>
              <a:ext uri="{FF2B5EF4-FFF2-40B4-BE49-F238E27FC236}">
                <a16:creationId xmlns:a16="http://schemas.microsoft.com/office/drawing/2014/main" id="{9AD3E056-B3D7-47A4-ABD5-2289C8C59612}"/>
              </a:ext>
            </a:extLst>
          </p:cNvPr>
          <p:cNvSpPr/>
          <p:nvPr/>
        </p:nvSpPr>
        <p:spPr>
          <a:xfrm>
            <a:off x="6582125"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8" name="Rectangle 7">
            <a:extLst>
              <a:ext uri="{FF2B5EF4-FFF2-40B4-BE49-F238E27FC236}">
                <a16:creationId xmlns:a16="http://schemas.microsoft.com/office/drawing/2014/main" id="{F8098E8F-4A86-4096-97CC-5BC44566EA02}"/>
              </a:ext>
            </a:extLst>
          </p:cNvPr>
          <p:cNvSpPr/>
          <p:nvPr/>
        </p:nvSpPr>
        <p:spPr>
          <a:xfrm>
            <a:off x="7315843"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9" name="Rectangle 8">
            <a:extLst>
              <a:ext uri="{FF2B5EF4-FFF2-40B4-BE49-F238E27FC236}">
                <a16:creationId xmlns:a16="http://schemas.microsoft.com/office/drawing/2014/main" id="{7134C7D4-5C33-456C-B1B4-26CB04BDCF7F}"/>
              </a:ext>
            </a:extLst>
          </p:cNvPr>
          <p:cNvSpPr/>
          <p:nvPr/>
        </p:nvSpPr>
        <p:spPr>
          <a:xfrm>
            <a:off x="8261172" y="1242934"/>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0" name="Rectangle 9">
            <a:extLst>
              <a:ext uri="{FF2B5EF4-FFF2-40B4-BE49-F238E27FC236}">
                <a16:creationId xmlns:a16="http://schemas.microsoft.com/office/drawing/2014/main" id="{9392F9AF-21D2-4C34-873F-5EB6A4C76C7B}"/>
              </a:ext>
            </a:extLst>
          </p:cNvPr>
          <p:cNvSpPr/>
          <p:nvPr/>
        </p:nvSpPr>
        <p:spPr>
          <a:xfrm>
            <a:off x="4976689" y="169726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1" name="Rectangle 10">
            <a:extLst>
              <a:ext uri="{FF2B5EF4-FFF2-40B4-BE49-F238E27FC236}">
                <a16:creationId xmlns:a16="http://schemas.microsoft.com/office/drawing/2014/main" id="{DD1CAD10-051C-40E7-86E5-8B08685F93DC}"/>
              </a:ext>
            </a:extLst>
          </p:cNvPr>
          <p:cNvSpPr/>
          <p:nvPr/>
        </p:nvSpPr>
        <p:spPr>
          <a:xfrm>
            <a:off x="4976689" y="196418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2" name="Rectangle 11">
            <a:extLst>
              <a:ext uri="{FF2B5EF4-FFF2-40B4-BE49-F238E27FC236}">
                <a16:creationId xmlns:a16="http://schemas.microsoft.com/office/drawing/2014/main" id="{E6545BD2-7478-44FC-ADF7-64E60836D21D}"/>
              </a:ext>
            </a:extLst>
          </p:cNvPr>
          <p:cNvSpPr/>
          <p:nvPr/>
        </p:nvSpPr>
        <p:spPr>
          <a:xfrm>
            <a:off x="4955707" y="426235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3" name="Rectangle 12">
            <a:extLst>
              <a:ext uri="{FF2B5EF4-FFF2-40B4-BE49-F238E27FC236}">
                <a16:creationId xmlns:a16="http://schemas.microsoft.com/office/drawing/2014/main" id="{B4E0128D-E4F1-4CDF-95F0-41141B14C9CA}"/>
              </a:ext>
            </a:extLst>
          </p:cNvPr>
          <p:cNvSpPr/>
          <p:nvPr/>
        </p:nvSpPr>
        <p:spPr>
          <a:xfrm>
            <a:off x="5423418" y="4586995"/>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4" name="Rectangle 13">
            <a:extLst>
              <a:ext uri="{FF2B5EF4-FFF2-40B4-BE49-F238E27FC236}">
                <a16:creationId xmlns:a16="http://schemas.microsoft.com/office/drawing/2014/main" id="{FA0A3F9B-9B79-4F5B-B77D-DBC9A6E4CDE8}"/>
              </a:ext>
            </a:extLst>
          </p:cNvPr>
          <p:cNvSpPr/>
          <p:nvPr/>
        </p:nvSpPr>
        <p:spPr>
          <a:xfrm>
            <a:off x="5931418" y="461150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Tree>
    <p:custDataLst>
      <p:tags r:id="rId1"/>
    </p:custDataLst>
    <p:extLst>
      <p:ext uri="{BB962C8B-B14F-4D97-AF65-F5344CB8AC3E}">
        <p14:creationId xmlns:p14="http://schemas.microsoft.com/office/powerpoint/2010/main" val="2901531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590310" y="1221372"/>
            <a:ext cx="7213333" cy="3004908"/>
          </a:xfrm>
          <a:prstGeom prst="rect">
            <a:avLst/>
          </a:prstGeom>
        </p:spPr>
      </p:pic>
    </p:spTree>
    <p:custDataLst>
      <p:tags r:id="rId1"/>
    </p:custDataLst>
    <p:extLst>
      <p:ext uri="{BB962C8B-B14F-4D97-AF65-F5344CB8AC3E}">
        <p14:creationId xmlns:p14="http://schemas.microsoft.com/office/powerpoint/2010/main" val="33959048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3347017" y="484389"/>
            <a:ext cx="3515717" cy="4392593"/>
          </a:xfrm>
          <a:prstGeom prst="rect">
            <a:avLst/>
          </a:prstGeom>
        </p:spPr>
      </p:pic>
    </p:spTree>
    <p:custDataLst>
      <p:tags r:id="rId1"/>
    </p:custDataLst>
    <p:extLst>
      <p:ext uri="{BB962C8B-B14F-4D97-AF65-F5344CB8AC3E}">
        <p14:creationId xmlns:p14="http://schemas.microsoft.com/office/powerpoint/2010/main" val="87021179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694482" y="1221373"/>
            <a:ext cx="7292051" cy="3188081"/>
          </a:xfrm>
          <a:prstGeom prst="rect">
            <a:avLst/>
          </a:prstGeom>
        </p:spPr>
      </p:pic>
    </p:spTree>
    <p:custDataLst>
      <p:tags r:id="rId1"/>
    </p:custDataLst>
    <p:extLst>
      <p:ext uri="{BB962C8B-B14F-4D97-AF65-F5344CB8AC3E}">
        <p14:creationId xmlns:p14="http://schemas.microsoft.com/office/powerpoint/2010/main" val="162828696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661280" y="1055252"/>
            <a:ext cx="7715762" cy="3233168"/>
          </a:xfrm>
          <a:prstGeom prst="rect">
            <a:avLst/>
          </a:prstGeom>
        </p:spPr>
      </p:pic>
    </p:spTree>
    <p:custDataLst>
      <p:tags r:id="rId1"/>
    </p:custDataLst>
    <p:extLst>
      <p:ext uri="{BB962C8B-B14F-4D97-AF65-F5344CB8AC3E}">
        <p14:creationId xmlns:p14="http://schemas.microsoft.com/office/powerpoint/2010/main" val="352998559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pic>
        <p:nvPicPr>
          <p:cNvPr id="6" name="Picture 5"/>
          <p:cNvPicPr>
            <a:picLocks noChangeAspect="1"/>
          </p:cNvPicPr>
          <p:nvPr/>
        </p:nvPicPr>
        <p:blipFill>
          <a:blip r:embed="rId4"/>
          <a:stretch>
            <a:fillRect/>
          </a:stretch>
        </p:blipFill>
        <p:spPr>
          <a:xfrm>
            <a:off x="1262898" y="1325544"/>
            <a:ext cx="6315581" cy="3162539"/>
          </a:xfrm>
          <a:prstGeom prst="rect">
            <a:avLst/>
          </a:prstGeom>
        </p:spPr>
      </p:pic>
      <p:sp>
        <p:nvSpPr>
          <p:cNvPr id="3" name="TextBox 2"/>
          <p:cNvSpPr txBox="1"/>
          <p:nvPr/>
        </p:nvSpPr>
        <p:spPr>
          <a:xfrm>
            <a:off x="1397619" y="4557132"/>
            <a:ext cx="7426713" cy="400110"/>
          </a:xfrm>
          <a:prstGeom prst="rect">
            <a:avLst/>
          </a:prstGeom>
          <a:noFill/>
        </p:spPr>
        <p:txBody>
          <a:bodyPr wrap="square" rtlCol="0">
            <a:spAutoFit/>
          </a:bodyPr>
          <a:lstStyle/>
          <a:p>
            <a:r>
              <a:rPr lang="en-US" sz="1000" dirty="0">
                <a:latin typeface="Roboto Light"/>
                <a:hlinkClick r:id="rId5"/>
              </a:rPr>
              <a:t>More info: </a:t>
            </a:r>
          </a:p>
          <a:p>
            <a:r>
              <a:rPr lang="en-US" sz="1000" dirty="0">
                <a:latin typeface="Roboto Light"/>
                <a:hlinkClick r:id="rId5"/>
              </a:rPr>
              <a:t>https://help.tableau.com/current/pro/desktop/en-us/multiple_connections.htm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473686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sp>
        <p:nvSpPr>
          <p:cNvPr id="5" name="TextBox 4"/>
          <p:cNvSpPr txBox="1"/>
          <p:nvPr/>
        </p:nvSpPr>
        <p:spPr>
          <a:xfrm>
            <a:off x="404361" y="1065255"/>
            <a:ext cx="8229600" cy="830997"/>
          </a:xfrm>
          <a:prstGeom prst="rect">
            <a:avLst/>
          </a:prstGeom>
          <a:noFill/>
        </p:spPr>
        <p:txBody>
          <a:bodyPr wrap="square" rtlCol="0">
            <a:spAutoFit/>
          </a:bodyPr>
          <a:lstStyle/>
          <a:p>
            <a:r>
              <a:rPr lang="en-US" sz="1600" dirty="0">
                <a:solidFill>
                  <a:prstClr val="black"/>
                </a:solidFill>
                <a:latin typeface="Roboto Light"/>
              </a:rPr>
              <a:t>Discuss to identify:</a:t>
            </a:r>
          </a:p>
          <a:p>
            <a:pPr marL="342900" indent="-342900">
              <a:buFont typeface="Arial" charset="0"/>
              <a:buChar char="•"/>
            </a:pPr>
            <a:r>
              <a:rPr lang="en-US" sz="1600" dirty="0">
                <a:solidFill>
                  <a:prstClr val="black"/>
                </a:solidFill>
                <a:latin typeface="Roboto Light"/>
              </a:rPr>
              <a:t>Primary and Secondary data sources</a:t>
            </a:r>
          </a:p>
          <a:p>
            <a:pPr marL="342900" indent="-342900">
              <a:buFont typeface="Arial" charset="0"/>
              <a:buChar char="•"/>
            </a:pPr>
            <a:r>
              <a:rPr lang="en-US" sz="1600" dirty="0">
                <a:solidFill>
                  <a:prstClr val="black"/>
                </a:solidFill>
                <a:latin typeface="Roboto Light"/>
              </a:rPr>
              <a:t>linking field(s)</a:t>
            </a:r>
          </a:p>
        </p:txBody>
      </p:sp>
      <p:pic>
        <p:nvPicPr>
          <p:cNvPr id="2" name="Picture 1"/>
          <p:cNvPicPr>
            <a:picLocks noChangeAspect="1"/>
          </p:cNvPicPr>
          <p:nvPr/>
        </p:nvPicPr>
        <p:blipFill>
          <a:blip r:embed="rId4"/>
          <a:stretch>
            <a:fillRect/>
          </a:stretch>
        </p:blipFill>
        <p:spPr>
          <a:xfrm>
            <a:off x="869499" y="2170786"/>
            <a:ext cx="7299324" cy="2247850"/>
          </a:xfrm>
          <a:prstGeom prst="rect">
            <a:avLst/>
          </a:prstGeom>
        </p:spPr>
      </p:pic>
    </p:spTree>
    <p:custDataLst>
      <p:tags r:id="rId1"/>
    </p:custDataLst>
    <p:extLst>
      <p:ext uri="{BB962C8B-B14F-4D97-AF65-F5344CB8AC3E}">
        <p14:creationId xmlns:p14="http://schemas.microsoft.com/office/powerpoint/2010/main" val="421569538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6307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 Data from Columns to Rows</a:t>
            </a:r>
          </a:p>
        </p:txBody>
      </p:sp>
      <p:sp>
        <p:nvSpPr>
          <p:cNvPr id="5" name="TextBox 4"/>
          <p:cNvSpPr txBox="1"/>
          <p:nvPr/>
        </p:nvSpPr>
        <p:spPr>
          <a:xfrm>
            <a:off x="218506" y="1053707"/>
            <a:ext cx="8229600" cy="338554"/>
          </a:xfrm>
          <a:prstGeom prst="rect">
            <a:avLst/>
          </a:prstGeom>
          <a:noFill/>
        </p:spPr>
        <p:txBody>
          <a:bodyPr wrap="square" rtlCol="0">
            <a:spAutoFit/>
          </a:bodyPr>
          <a:lstStyle/>
          <a:p>
            <a:pPr marL="450850"/>
            <a:r>
              <a:rPr lang="en-US" sz="1600" dirty="0">
                <a:solidFill>
                  <a:prstClr val="black"/>
                </a:solidFill>
                <a:latin typeface="Roboto Light"/>
              </a:rPr>
              <a:t>Pivot from wide format to long format</a:t>
            </a:r>
            <a:endParaRPr lang="en-SG" sz="1600" dirty="0">
              <a:solidFill>
                <a:prstClr val="black"/>
              </a:solidFill>
              <a:latin typeface="Roboto Light"/>
            </a:endParaRPr>
          </a:p>
        </p:txBody>
      </p:sp>
      <p:pic>
        <p:nvPicPr>
          <p:cNvPr id="6" name="Picture 5"/>
          <p:cNvPicPr>
            <a:picLocks noChangeAspect="1"/>
          </p:cNvPicPr>
          <p:nvPr/>
        </p:nvPicPr>
        <p:blipFill>
          <a:blip r:embed="rId4"/>
          <a:stretch>
            <a:fillRect/>
          </a:stretch>
        </p:blipFill>
        <p:spPr>
          <a:xfrm>
            <a:off x="758078" y="1527577"/>
            <a:ext cx="7522165" cy="2795135"/>
          </a:xfrm>
          <a:prstGeom prst="rect">
            <a:avLst/>
          </a:prstGeom>
        </p:spPr>
      </p:pic>
      <p:sp>
        <p:nvSpPr>
          <p:cNvPr id="2" name="Rectangle 1"/>
          <p:cNvSpPr/>
          <p:nvPr/>
        </p:nvSpPr>
        <p:spPr>
          <a:xfrm>
            <a:off x="1706136" y="4322712"/>
            <a:ext cx="7147931" cy="400110"/>
          </a:xfrm>
          <a:prstGeom prst="rect">
            <a:avLst/>
          </a:prstGeom>
        </p:spPr>
        <p:txBody>
          <a:bodyPr wrap="square">
            <a:spAutoFit/>
          </a:bodyPr>
          <a:lstStyle/>
          <a:p>
            <a:r>
              <a:rPr lang="en-US" sz="1000" dirty="0">
                <a:latin typeface="Roboto Light"/>
                <a:hlinkClick r:id="rId5"/>
              </a:rPr>
              <a:t>More info:</a:t>
            </a:r>
          </a:p>
          <a:p>
            <a:r>
              <a:rPr lang="en-US" sz="1000" dirty="0">
                <a:latin typeface="Roboto Light"/>
                <a:hlinkClick r:id="rId5"/>
              </a:rPr>
              <a:t>https://help.tableau.com/current/pro/desktop/en-us/pivot.htm</a:t>
            </a:r>
            <a:endParaRPr lang="en-US" sz="1000" dirty="0">
              <a:latin typeface="Roboto Light"/>
            </a:endParaRPr>
          </a:p>
        </p:txBody>
      </p:sp>
    </p:spTree>
    <p:custDataLst>
      <p:tags r:id="rId1"/>
    </p:custDataLst>
    <p:extLst>
      <p:ext uri="{BB962C8B-B14F-4D97-AF65-F5344CB8AC3E}">
        <p14:creationId xmlns:p14="http://schemas.microsoft.com/office/powerpoint/2010/main" val="354737056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a:t>
            </a:r>
          </a:p>
        </p:txBody>
      </p:sp>
      <p:sp>
        <p:nvSpPr>
          <p:cNvPr id="3" name="TextBox 2"/>
          <p:cNvSpPr txBox="1"/>
          <p:nvPr/>
        </p:nvSpPr>
        <p:spPr>
          <a:xfrm>
            <a:off x="1052947" y="939887"/>
            <a:ext cx="1780039" cy="338554"/>
          </a:xfrm>
          <a:prstGeom prst="rect">
            <a:avLst/>
          </a:prstGeom>
          <a:noFill/>
        </p:spPr>
        <p:txBody>
          <a:bodyPr wrap="none" rtlCol="0">
            <a:spAutoFit/>
          </a:bodyPr>
          <a:lstStyle/>
          <a:p>
            <a:r>
              <a:rPr lang="en-US" sz="1600" dirty="0">
                <a:latin typeface="Roboto Light"/>
              </a:rPr>
              <a:t>To long format:</a:t>
            </a:r>
          </a:p>
        </p:txBody>
      </p:sp>
      <p:pic>
        <p:nvPicPr>
          <p:cNvPr id="2" name="Picture 1"/>
          <p:cNvPicPr>
            <a:picLocks noChangeAspect="1"/>
          </p:cNvPicPr>
          <p:nvPr/>
        </p:nvPicPr>
        <p:blipFill>
          <a:blip r:embed="rId4"/>
          <a:stretch>
            <a:fillRect/>
          </a:stretch>
        </p:blipFill>
        <p:spPr>
          <a:xfrm>
            <a:off x="3142125" y="764372"/>
            <a:ext cx="4711700" cy="3829050"/>
          </a:xfrm>
          <a:prstGeom prst="rect">
            <a:avLst/>
          </a:prstGeom>
        </p:spPr>
      </p:pic>
    </p:spTree>
    <p:custDataLst>
      <p:tags r:id="rId1"/>
    </p:custDataLst>
    <p:extLst>
      <p:ext uri="{BB962C8B-B14F-4D97-AF65-F5344CB8AC3E}">
        <p14:creationId xmlns:p14="http://schemas.microsoft.com/office/powerpoint/2010/main" val="375854819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
        <p:nvSpPr>
          <p:cNvPr id="3" name="TextBox 2"/>
          <p:cNvSpPr txBox="1"/>
          <p:nvPr/>
        </p:nvSpPr>
        <p:spPr>
          <a:xfrm>
            <a:off x="475378" y="939887"/>
            <a:ext cx="2823145" cy="338554"/>
          </a:xfrm>
          <a:prstGeom prst="rect">
            <a:avLst/>
          </a:prstGeom>
          <a:noFill/>
        </p:spPr>
        <p:txBody>
          <a:bodyPr wrap="none" rtlCol="0">
            <a:spAutoFit/>
          </a:bodyPr>
          <a:lstStyle/>
          <a:p>
            <a:r>
              <a:rPr lang="en-US" sz="1600" dirty="0">
                <a:latin typeface="Roboto Light"/>
              </a:rPr>
              <a:t>Split “Employee” column:</a:t>
            </a:r>
          </a:p>
        </p:txBody>
      </p:sp>
      <p:pic>
        <p:nvPicPr>
          <p:cNvPr id="2" name="Picture 1"/>
          <p:cNvPicPr>
            <a:picLocks noChangeAspect="1"/>
          </p:cNvPicPr>
          <p:nvPr/>
        </p:nvPicPr>
        <p:blipFill>
          <a:blip r:embed="rId4"/>
          <a:stretch>
            <a:fillRect/>
          </a:stretch>
        </p:blipFill>
        <p:spPr>
          <a:xfrm>
            <a:off x="3224848" y="939887"/>
            <a:ext cx="5651500" cy="3514725"/>
          </a:xfrm>
          <a:prstGeom prst="rect">
            <a:avLst/>
          </a:prstGeom>
        </p:spPr>
      </p:pic>
    </p:spTree>
    <p:custDataLst>
      <p:tags r:id="rId1"/>
    </p:custDataLst>
    <p:extLst>
      <p:ext uri="{BB962C8B-B14F-4D97-AF65-F5344CB8AC3E}">
        <p14:creationId xmlns:p14="http://schemas.microsoft.com/office/powerpoint/2010/main" val="351767198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5503" y="683500"/>
            <a:ext cx="7731889" cy="3885804"/>
          </a:xfrm>
          <a:prstGeom prst="rect">
            <a:avLst/>
          </a:prstGeom>
        </p:spPr>
      </p:pic>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Tree>
    <p:extLst>
      <p:ext uri="{BB962C8B-B14F-4D97-AF65-F5344CB8AC3E}">
        <p14:creationId xmlns:p14="http://schemas.microsoft.com/office/powerpoint/2010/main" val="764955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Union vs Join</a:t>
            </a:r>
            <a:endParaRPr lang="en-SG" dirty="0"/>
          </a:p>
        </p:txBody>
      </p:sp>
      <p:graphicFrame>
        <p:nvGraphicFramePr>
          <p:cNvPr id="5" name="Table 4"/>
          <p:cNvGraphicFramePr>
            <a:graphicFrameLocks noGrp="1"/>
          </p:cNvGraphicFramePr>
          <p:nvPr/>
        </p:nvGraphicFramePr>
        <p:xfrm>
          <a:off x="1666875"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03210914"/>
              </p:ext>
            </p:extLst>
          </p:nvPr>
        </p:nvGraphicFramePr>
        <p:xfrm>
          <a:off x="1666875" y="234762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Equal 7"/>
          <p:cNvSpPr/>
          <p:nvPr/>
        </p:nvSpPr>
        <p:spPr>
          <a:xfrm>
            <a:off x="2507739"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9" name="Plus 8"/>
          <p:cNvSpPr/>
          <p:nvPr/>
        </p:nvSpPr>
        <p:spPr>
          <a:xfrm>
            <a:off x="2418591"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0" name="Table 9"/>
          <p:cNvGraphicFramePr>
            <a:graphicFrameLocks noGrp="1"/>
          </p:cNvGraphicFramePr>
          <p:nvPr>
            <p:extLst>
              <p:ext uri="{D42A27DB-BD31-4B8C-83A1-F6EECF244321}">
                <p14:modId xmlns:p14="http://schemas.microsoft.com/office/powerpoint/2010/main" val="259679605"/>
              </p:ext>
            </p:extLst>
          </p:nvPr>
        </p:nvGraphicFramePr>
        <p:xfrm>
          <a:off x="1666875" y="3373028"/>
          <a:ext cx="1989486" cy="84582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1" name="TextBox 10"/>
          <p:cNvSpPr txBox="1"/>
          <p:nvPr/>
        </p:nvSpPr>
        <p:spPr>
          <a:xfrm>
            <a:off x="2265957" y="857618"/>
            <a:ext cx="838691"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Union</a:t>
            </a:r>
            <a:endParaRPr lang="en-SG" b="1" dirty="0">
              <a:solidFill>
                <a:srgbClr val="FF0000"/>
              </a:solidFill>
              <a:latin typeface="Arial" panose="020B0604020202020204" pitchFamily="34" charset="0"/>
              <a:ea typeface="ヒラギノ角ゴ Pro W3"/>
            </a:endParaRPr>
          </a:p>
        </p:txBody>
      </p:sp>
      <p:sp>
        <p:nvSpPr>
          <p:cNvPr id="12" name="TextBox 11"/>
          <p:cNvSpPr txBox="1"/>
          <p:nvPr/>
        </p:nvSpPr>
        <p:spPr>
          <a:xfrm>
            <a:off x="1510340" y="4461960"/>
            <a:ext cx="234872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rows to existing data</a:t>
            </a:r>
            <a:endParaRPr lang="en-SG" sz="1350" dirty="0">
              <a:solidFill>
                <a:prstClr val="black"/>
              </a:solidFill>
              <a:latin typeface="Arial" panose="020B0604020202020204" pitchFamily="34" charset="0"/>
              <a:ea typeface="ヒラギノ角ゴ Pro W3"/>
            </a:endParaRPr>
          </a:p>
        </p:txBody>
      </p:sp>
      <p:cxnSp>
        <p:nvCxnSpPr>
          <p:cNvPr id="14" name="Straight Connector 13"/>
          <p:cNvCxnSpPr/>
          <p:nvPr/>
        </p:nvCxnSpPr>
        <p:spPr>
          <a:xfrm>
            <a:off x="4572000" y="951570"/>
            <a:ext cx="0" cy="3787389"/>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5" name="Table 14"/>
          <p:cNvGraphicFramePr>
            <a:graphicFrameLocks noGrp="1"/>
          </p:cNvGraphicFramePr>
          <p:nvPr/>
        </p:nvGraphicFramePr>
        <p:xfrm>
          <a:off x="5091979"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735366435"/>
              </p:ext>
            </p:extLst>
          </p:nvPr>
        </p:nvGraphicFramePr>
        <p:xfrm>
          <a:off x="5091979" y="2347626"/>
          <a:ext cx="1438179"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778716">
                  <a:extLst>
                    <a:ext uri="{9D8B030D-6E8A-4147-A177-3AD203B41FA5}">
                      <a16:colId xmlns:a16="http://schemas.microsoft.com/office/drawing/2014/main" val="20001"/>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7" name="Equal 16"/>
          <p:cNvSpPr/>
          <p:nvPr/>
        </p:nvSpPr>
        <p:spPr>
          <a:xfrm>
            <a:off x="5932843"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18" name="Plus 17"/>
          <p:cNvSpPr/>
          <p:nvPr/>
        </p:nvSpPr>
        <p:spPr>
          <a:xfrm>
            <a:off x="5843695"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9" name="Table 18"/>
          <p:cNvGraphicFramePr>
            <a:graphicFrameLocks noGrp="1"/>
          </p:cNvGraphicFramePr>
          <p:nvPr/>
        </p:nvGraphicFramePr>
        <p:xfrm>
          <a:off x="4855255" y="3382322"/>
          <a:ext cx="2768202"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gridCol w="778716">
                  <a:extLst>
                    <a:ext uri="{9D8B030D-6E8A-4147-A177-3AD203B41FA5}">
                      <a16:colId xmlns:a16="http://schemas.microsoft.com/office/drawing/2014/main" val="20003"/>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0" name="TextBox 19"/>
          <p:cNvSpPr txBox="1"/>
          <p:nvPr/>
        </p:nvSpPr>
        <p:spPr>
          <a:xfrm>
            <a:off x="4935444" y="4461960"/>
            <a:ext cx="2666114"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Columns to existing data</a:t>
            </a:r>
            <a:endParaRPr lang="en-SG" sz="1350" dirty="0">
              <a:solidFill>
                <a:prstClr val="black"/>
              </a:solidFill>
              <a:latin typeface="Arial" panose="020B0604020202020204" pitchFamily="34" charset="0"/>
              <a:ea typeface="ヒラギノ角ゴ Pro W3"/>
            </a:endParaRPr>
          </a:p>
        </p:txBody>
      </p:sp>
      <p:sp>
        <p:nvSpPr>
          <p:cNvPr id="21" name="TextBox 20"/>
          <p:cNvSpPr txBox="1"/>
          <p:nvPr/>
        </p:nvSpPr>
        <p:spPr>
          <a:xfrm>
            <a:off x="5735635" y="857618"/>
            <a:ext cx="659155"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Join</a:t>
            </a:r>
            <a:endParaRPr lang="en-SG"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2323760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Join Types</a:t>
            </a:r>
            <a:endParaRPr lang="en-SG" dirty="0">
              <a:solidFill>
                <a:schemeClr val="bg1"/>
              </a:solidFill>
            </a:endParaRPr>
          </a:p>
        </p:txBody>
      </p:sp>
      <p:graphicFrame>
        <p:nvGraphicFramePr>
          <p:cNvPr id="5" name="Table 4"/>
          <p:cNvGraphicFramePr>
            <a:graphicFrameLocks noGrp="1"/>
          </p:cNvGraphicFramePr>
          <p:nvPr/>
        </p:nvGraphicFramePr>
        <p:xfrm>
          <a:off x="3333002" y="103196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89" y="74871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Table</a:t>
            </a:r>
            <a:endParaRPr lang="en-SG" sz="1350" dirty="0">
              <a:solidFill>
                <a:prstClr val="black"/>
              </a:solidFill>
              <a:latin typeface="Arial" panose="020B0604020202020204" pitchFamily="34" charset="0"/>
              <a:ea typeface="ヒラギノ角ゴ Pro W3"/>
            </a:endParaRPr>
          </a:p>
        </p:txBody>
      </p:sp>
      <p:graphicFrame>
        <p:nvGraphicFramePr>
          <p:cNvPr id="7" name="Table 6"/>
          <p:cNvGraphicFramePr>
            <a:graphicFrameLocks noGrp="1"/>
          </p:cNvGraphicFramePr>
          <p:nvPr/>
        </p:nvGraphicFramePr>
        <p:xfrm>
          <a:off x="4644871" y="102620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74295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Table</a:t>
            </a:r>
            <a:endParaRPr lang="en-SG" sz="1350" dirty="0">
              <a:solidFill>
                <a:prstClr val="black"/>
              </a:solidFill>
              <a:latin typeface="Arial" panose="020B0604020202020204" pitchFamily="34" charset="0"/>
              <a:ea typeface="ヒラギノ角ゴ Pro W3"/>
            </a:endParaRPr>
          </a:p>
        </p:txBody>
      </p:sp>
      <p:graphicFrame>
        <p:nvGraphicFramePr>
          <p:cNvPr id="9" name="Table 8"/>
          <p:cNvGraphicFramePr>
            <a:graphicFrameLocks noGrp="1"/>
          </p:cNvGraphicFramePr>
          <p:nvPr/>
        </p:nvGraphicFramePr>
        <p:xfrm>
          <a:off x="1275712" y="289578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4301247"/>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“Slave”</a:t>
            </a:r>
            <a:endParaRPr lang="en-SG" sz="1350" dirty="0">
              <a:solidFill>
                <a:prstClr val="black"/>
              </a:solidFill>
              <a:latin typeface="Arial" panose="020B0604020202020204" pitchFamily="34" charset="0"/>
              <a:ea typeface="ヒラギノ角ゴ Pro W3"/>
            </a:endParaRPr>
          </a:p>
        </p:txBody>
      </p:sp>
      <p:grpSp>
        <p:nvGrpSpPr>
          <p:cNvPr id="13" name="Group 12"/>
          <p:cNvGrpSpPr/>
          <p:nvPr/>
        </p:nvGrpSpPr>
        <p:grpSpPr>
          <a:xfrm>
            <a:off x="1922321" y="252163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14" name="TextBox 13"/>
          <p:cNvSpPr txBox="1"/>
          <p:nvPr/>
        </p:nvSpPr>
        <p:spPr>
          <a:xfrm>
            <a:off x="1471075" y="251815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Left</a:t>
            </a:r>
            <a:endParaRPr lang="en-SG" sz="1350" dirty="0">
              <a:solidFill>
                <a:prstClr val="black"/>
              </a:solidFill>
              <a:latin typeface="Arial" panose="020B0604020202020204" pitchFamily="34" charset="0"/>
              <a:ea typeface="ヒラギノ角ゴ Pro W3"/>
            </a:endParaRPr>
          </a:p>
        </p:txBody>
      </p:sp>
      <p:graphicFrame>
        <p:nvGraphicFramePr>
          <p:cNvPr id="15" name="Table 14"/>
          <p:cNvGraphicFramePr>
            <a:graphicFrameLocks noGrp="1"/>
          </p:cNvGraphicFramePr>
          <p:nvPr/>
        </p:nvGraphicFramePr>
        <p:xfrm>
          <a:off x="3053584" y="289578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4301248"/>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“Master”</a:t>
            </a:r>
            <a:endParaRPr lang="en-SG" sz="1350" dirty="0">
              <a:solidFill>
                <a:prstClr val="black"/>
              </a:solidFill>
              <a:latin typeface="Arial" panose="020B0604020202020204" pitchFamily="34" charset="0"/>
              <a:ea typeface="ヒラギノ角ゴ Pro W3"/>
            </a:endParaRPr>
          </a:p>
        </p:txBody>
      </p:sp>
      <p:grpSp>
        <p:nvGrpSpPr>
          <p:cNvPr id="17" name="Group 16"/>
          <p:cNvGrpSpPr/>
          <p:nvPr/>
        </p:nvGrpSpPr>
        <p:grpSpPr>
          <a:xfrm>
            <a:off x="3703277" y="252163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0" name="TextBox 19"/>
          <p:cNvSpPr txBox="1"/>
          <p:nvPr/>
        </p:nvSpPr>
        <p:spPr>
          <a:xfrm>
            <a:off x="3136616" y="251815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Right</a:t>
            </a:r>
            <a:endParaRPr lang="en-SG" sz="1350" dirty="0">
              <a:solidFill>
                <a:prstClr val="black"/>
              </a:solidFill>
              <a:latin typeface="Arial" panose="020B0604020202020204" pitchFamily="34" charset="0"/>
              <a:ea typeface="ヒラギノ角ゴ Pro W3"/>
            </a:endParaRPr>
          </a:p>
        </p:txBody>
      </p:sp>
      <p:graphicFrame>
        <p:nvGraphicFramePr>
          <p:cNvPr id="21" name="Table 20"/>
          <p:cNvGraphicFramePr>
            <a:graphicFrameLocks noGrp="1"/>
          </p:cNvGraphicFramePr>
          <p:nvPr/>
        </p:nvGraphicFramePr>
        <p:xfrm>
          <a:off x="4951505" y="285164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430124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“OR”</a:t>
            </a:r>
            <a:endParaRPr lang="en-SG" sz="1350" dirty="0">
              <a:solidFill>
                <a:prstClr val="black"/>
              </a:solidFill>
              <a:latin typeface="Arial" panose="020B0604020202020204" pitchFamily="34" charset="0"/>
              <a:ea typeface="ヒラギノ角ゴ Pro W3"/>
            </a:endParaRPr>
          </a:p>
        </p:txBody>
      </p:sp>
      <p:grpSp>
        <p:nvGrpSpPr>
          <p:cNvPr id="23" name="Group 22"/>
          <p:cNvGrpSpPr/>
          <p:nvPr/>
        </p:nvGrpSpPr>
        <p:grpSpPr>
          <a:xfrm>
            <a:off x="5652071" y="251475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6" name="TextBox 25"/>
          <p:cNvSpPr txBox="1"/>
          <p:nvPr/>
        </p:nvSpPr>
        <p:spPr>
          <a:xfrm>
            <a:off x="5085410" y="251126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Outer</a:t>
            </a:r>
            <a:endParaRPr lang="en-SG" sz="1350" dirty="0">
              <a:solidFill>
                <a:prstClr val="black"/>
              </a:solidFill>
              <a:latin typeface="Arial" panose="020B0604020202020204" pitchFamily="34" charset="0"/>
              <a:ea typeface="ヒラギノ角ゴ Pro W3"/>
            </a:endParaRPr>
          </a:p>
        </p:txBody>
      </p:sp>
      <p:graphicFrame>
        <p:nvGraphicFramePr>
          <p:cNvPr id="27" name="Table 26"/>
          <p:cNvGraphicFramePr>
            <a:graphicFrameLocks noGrp="1"/>
          </p:cNvGraphicFramePr>
          <p:nvPr/>
        </p:nvGraphicFramePr>
        <p:xfrm>
          <a:off x="6617210" y="285164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4301248"/>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“AND”</a:t>
            </a:r>
            <a:endParaRPr lang="en-SG" sz="1350" dirty="0">
              <a:solidFill>
                <a:prstClr val="black"/>
              </a:solidFill>
              <a:latin typeface="Arial" panose="020B0604020202020204" pitchFamily="34" charset="0"/>
              <a:ea typeface="ヒラギノ角ゴ Pro W3"/>
            </a:endParaRPr>
          </a:p>
        </p:txBody>
      </p:sp>
      <p:sp>
        <p:nvSpPr>
          <p:cNvPr id="32" name="TextBox 31"/>
          <p:cNvSpPr txBox="1"/>
          <p:nvPr/>
        </p:nvSpPr>
        <p:spPr>
          <a:xfrm>
            <a:off x="6707573" y="251126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Inner</a:t>
            </a:r>
            <a:endParaRPr lang="en-SG" sz="1350" dirty="0">
              <a:solidFill>
                <a:prstClr val="black"/>
              </a:solidFill>
              <a:latin typeface="Arial" panose="020B0604020202020204" pitchFamily="34" charset="0"/>
              <a:ea typeface="ヒラギノ角ゴ Pro W3"/>
            </a:endParaRPr>
          </a:p>
        </p:txBody>
      </p:sp>
      <p:grpSp>
        <p:nvGrpSpPr>
          <p:cNvPr id="34" name="Group 33"/>
          <p:cNvGrpSpPr/>
          <p:nvPr/>
        </p:nvGrpSpPr>
        <p:grpSpPr>
          <a:xfrm>
            <a:off x="7274234" y="251475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cxnSp>
        <p:nvCxnSpPr>
          <p:cNvPr id="39" name="Elbow Connector 38"/>
          <p:cNvCxnSpPr>
            <a:endCxn id="14" idx="0"/>
          </p:cNvCxnSpPr>
          <p:nvPr/>
        </p:nvCxnSpPr>
        <p:spPr>
          <a:xfrm rot="10800000" flipV="1">
            <a:off x="1707679" y="2209799"/>
            <a:ext cx="282266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28" y="2209799"/>
            <a:ext cx="109941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8" y="220979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8" y="220979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0804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Pivot Data – Data Source Grouping</a:t>
            </a:r>
            <a:endParaRPr lang="en-SG" dirty="0"/>
          </a:p>
        </p:txBody>
      </p:sp>
      <p:graphicFrame>
        <p:nvGraphicFramePr>
          <p:cNvPr id="5" name="Table 4"/>
          <p:cNvGraphicFramePr>
            <a:graphicFrameLocks noGrp="1"/>
          </p:cNvGraphicFramePr>
          <p:nvPr/>
        </p:nvGraphicFramePr>
        <p:xfrm>
          <a:off x="1385646" y="951570"/>
          <a:ext cx="2862320" cy="1112520"/>
        </p:xfrm>
        <a:graphic>
          <a:graphicData uri="http://schemas.openxmlformats.org/drawingml/2006/table">
            <a:tbl>
              <a:tblPr firstRow="1" bandRow="1">
                <a:tableStyleId>{08FB837D-C827-4EFA-A057-4D05807E0F7C}</a:tableStyleId>
              </a:tblPr>
              <a:tblGrid>
                <a:gridCol w="715580">
                  <a:extLst>
                    <a:ext uri="{9D8B030D-6E8A-4147-A177-3AD203B41FA5}">
                      <a16:colId xmlns:a16="http://schemas.microsoft.com/office/drawing/2014/main" val="20000"/>
                    </a:ext>
                  </a:extLst>
                </a:gridCol>
                <a:gridCol w="715580">
                  <a:extLst>
                    <a:ext uri="{9D8B030D-6E8A-4147-A177-3AD203B41FA5}">
                      <a16:colId xmlns:a16="http://schemas.microsoft.com/office/drawing/2014/main" val="20001"/>
                    </a:ext>
                  </a:extLst>
                </a:gridCol>
                <a:gridCol w="715580">
                  <a:extLst>
                    <a:ext uri="{9D8B030D-6E8A-4147-A177-3AD203B41FA5}">
                      <a16:colId xmlns:a16="http://schemas.microsoft.com/office/drawing/2014/main" val="20002"/>
                    </a:ext>
                  </a:extLst>
                </a:gridCol>
                <a:gridCol w="715580">
                  <a:extLst>
                    <a:ext uri="{9D8B030D-6E8A-4147-A177-3AD203B41FA5}">
                      <a16:colId xmlns:a16="http://schemas.microsoft.com/office/drawing/2014/main" val="20003"/>
                    </a:ext>
                  </a:extLst>
                </a:gridCol>
              </a:tblGrid>
              <a:tr h="27813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Right Arrow 5"/>
          <p:cNvSpPr/>
          <p:nvPr/>
        </p:nvSpPr>
        <p:spPr>
          <a:xfrm>
            <a:off x="4339182" y="1198969"/>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7" name="Table 6"/>
          <p:cNvGraphicFramePr>
            <a:graphicFrameLocks noGrp="1"/>
          </p:cNvGraphicFramePr>
          <p:nvPr/>
        </p:nvGraphicFramePr>
        <p:xfrm>
          <a:off x="5138683" y="828102"/>
          <a:ext cx="2286435" cy="2383155"/>
        </p:xfrm>
        <a:graphic>
          <a:graphicData uri="http://schemas.openxmlformats.org/drawingml/2006/table">
            <a:tbl>
              <a:tblPr firstRow="1" bandRow="1">
                <a:tableStyleId>{08FB837D-C827-4EFA-A057-4D05807E0F7C}</a:tableStyleId>
              </a:tblPr>
              <a:tblGrid>
                <a:gridCol w="668420">
                  <a:extLst>
                    <a:ext uri="{9D8B030D-6E8A-4147-A177-3AD203B41FA5}">
                      <a16:colId xmlns:a16="http://schemas.microsoft.com/office/drawing/2014/main" val="20000"/>
                    </a:ext>
                  </a:extLst>
                </a:gridCol>
                <a:gridCol w="668420">
                  <a:extLst>
                    <a:ext uri="{9D8B030D-6E8A-4147-A177-3AD203B41FA5}">
                      <a16:colId xmlns:a16="http://schemas.microsoft.com/office/drawing/2014/main" val="20001"/>
                    </a:ext>
                  </a:extLst>
                </a:gridCol>
                <a:gridCol w="949595">
                  <a:extLst>
                    <a:ext uri="{9D8B030D-6E8A-4147-A177-3AD203B41FA5}">
                      <a16:colId xmlns:a16="http://schemas.microsoft.com/office/drawing/2014/main" val="20002"/>
                    </a:ext>
                  </a:extLst>
                </a:gridCol>
              </a:tblGrid>
              <a:tr h="37719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Age Group</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Population</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8" name="TextBox 7"/>
          <p:cNvSpPr txBox="1"/>
          <p:nvPr/>
        </p:nvSpPr>
        <p:spPr>
          <a:xfrm>
            <a:off x="1247166" y="2381936"/>
            <a:ext cx="3311608" cy="2031325"/>
          </a:xfrm>
          <a:prstGeom prst="rect">
            <a:avLst/>
          </a:prstGeom>
          <a:noFill/>
        </p:spPr>
        <p:txBody>
          <a:bodyPr wrap="square" rtlCol="0">
            <a:spAutoFit/>
          </a:bodyPr>
          <a:lstStyle/>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Pivoting reduces the number of columns, and increases the number of rows </a:t>
            </a:r>
          </a:p>
          <a:p>
            <a:pPr algn="ctr" defTabSz="342900" eaLnBrk="0" fontAlgn="base" hangingPunct="0">
              <a:spcBef>
                <a:spcPct val="0"/>
              </a:spcBef>
              <a:spcAft>
                <a:spcPct val="0"/>
              </a:spcAft>
            </a:pPr>
            <a:endParaRPr lang="en-US" dirty="0">
              <a:solidFill>
                <a:prstClr val="black"/>
              </a:solidFill>
              <a:latin typeface="Arial" panose="020B0604020202020204" pitchFamily="34" charset="0"/>
              <a:ea typeface="ヒラギノ角ゴ Pro W3"/>
            </a:endParaRPr>
          </a:p>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However, by grouping data, the data structure and usability improves significantly.</a:t>
            </a:r>
            <a:endParaRPr lang="en-SG" dirty="0">
              <a:solidFill>
                <a:prstClr val="black"/>
              </a:solidFill>
              <a:latin typeface="Arial" panose="020B0604020202020204" pitchFamily="34" charset="0"/>
              <a:ea typeface="ヒラギノ角ゴ Pro W3"/>
            </a:endParaRPr>
          </a:p>
        </p:txBody>
      </p:sp>
      <p:sp>
        <p:nvSpPr>
          <p:cNvPr id="9" name="Right Arrow 8"/>
          <p:cNvSpPr/>
          <p:nvPr/>
        </p:nvSpPr>
        <p:spPr>
          <a:xfrm rot="10800000">
            <a:off x="4313658" y="1525402"/>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0" name="TextBox 9"/>
          <p:cNvSpPr txBox="1"/>
          <p:nvPr/>
        </p:nvSpPr>
        <p:spPr>
          <a:xfrm>
            <a:off x="4842030" y="3862194"/>
            <a:ext cx="2921615" cy="830997"/>
          </a:xfrm>
          <a:prstGeom prst="rect">
            <a:avLst/>
          </a:prstGeom>
          <a:noFill/>
        </p:spPr>
        <p:txBody>
          <a:bodyPr wrap="square" rtlCol="0">
            <a:spAutoFit/>
          </a:bodyPr>
          <a:lstStyle/>
          <a:p>
            <a:pPr defTabSz="342900" eaLnBrk="0" fontAlgn="base" hangingPunct="0">
              <a:spcBef>
                <a:spcPct val="0"/>
              </a:spcBef>
              <a:spcAft>
                <a:spcPct val="0"/>
              </a:spcAft>
            </a:pPr>
            <a:r>
              <a:rPr lang="en-US" sz="1200" dirty="0">
                <a:solidFill>
                  <a:prstClr val="black"/>
                </a:solidFill>
                <a:latin typeface="Arial" panose="020B0604020202020204" pitchFamily="34" charset="0"/>
                <a:ea typeface="ヒラギノ角ゴ Pro W3"/>
              </a:rPr>
              <a:t>Caveats:</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a:t>
            </a:r>
            <a:r>
              <a:rPr lang="en-US" sz="1200" dirty="0" err="1">
                <a:solidFill>
                  <a:prstClr val="black"/>
                </a:solidFill>
                <a:latin typeface="Arial" panose="020B0604020202020204" pitchFamily="34" charset="0"/>
                <a:ea typeface="ヒラギノ角ゴ Pro W3"/>
              </a:rPr>
              <a:t>Datasource</a:t>
            </a:r>
            <a:endParaRPr lang="en-US" sz="1200" dirty="0">
              <a:solidFill>
                <a:prstClr val="black"/>
              </a:solidFill>
              <a:latin typeface="Arial" panose="020B0604020202020204" pitchFamily="34" charset="0"/>
              <a:ea typeface="ヒラギノ角ゴ Pro W3"/>
            </a:endParaRP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Connection</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Excel, </a:t>
            </a:r>
            <a:r>
              <a:rPr lang="en-US" sz="1200" dirty="0" err="1">
                <a:solidFill>
                  <a:prstClr val="black"/>
                </a:solidFill>
                <a:latin typeface="Arial" panose="020B0604020202020204" pitchFamily="34" charset="0"/>
                <a:ea typeface="ヒラギノ角ゴ Pro W3"/>
              </a:rPr>
              <a:t>Textfile</a:t>
            </a:r>
            <a:r>
              <a:rPr lang="en-US" sz="1200" dirty="0">
                <a:solidFill>
                  <a:prstClr val="black"/>
                </a:solidFill>
                <a:latin typeface="Arial" panose="020B0604020202020204" pitchFamily="34" charset="0"/>
                <a:ea typeface="ヒラギノ角ゴ Pro W3"/>
              </a:rPr>
              <a:t>, Google Sheets, .pdf</a:t>
            </a:r>
            <a:endParaRPr lang="en-SG" sz="1200" dirty="0">
              <a:solidFill>
                <a:prstClr val="black"/>
              </a:solidFill>
              <a:latin typeface="Arial" panose="020B0604020202020204" pitchFamily="34" charset="0"/>
              <a:ea typeface="ヒラギノ角ゴ Pro W3"/>
            </a:endParaRPr>
          </a:p>
        </p:txBody>
      </p:sp>
    </p:spTree>
    <p:extLst>
      <p:ext uri="{BB962C8B-B14F-4D97-AF65-F5344CB8AC3E}">
        <p14:creationId xmlns:p14="http://schemas.microsoft.com/office/powerpoint/2010/main" val="873227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465766" y="897564"/>
            <a:ext cx="2775779" cy="1228974"/>
          </a:xfrm>
          <a:prstGeom prst="rect">
            <a:avLst/>
          </a:prstGeom>
          <a:solidFill>
            <a:srgbClr val="FFFFCC">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sz="1350">
              <a:solidFill>
                <a:prstClr val="white"/>
              </a:solidFill>
            </a:endParaRPr>
          </a:p>
        </p:txBody>
      </p:sp>
      <p:sp>
        <p:nvSpPr>
          <p:cNvPr id="2" name="Title 1"/>
          <p:cNvSpPr>
            <a:spLocks noGrp="1"/>
          </p:cNvSpPr>
          <p:nvPr>
            <p:ph type="title"/>
          </p:nvPr>
        </p:nvSpPr>
        <p:spPr/>
        <p:txBody>
          <a:bodyPr/>
          <a:lstStyle/>
          <a:p>
            <a:r>
              <a:rPr lang="en-US" dirty="0">
                <a:solidFill>
                  <a:schemeClr val="bg1"/>
                </a:solidFill>
              </a:rPr>
              <a:t>Relationships &amp; Data Blending</a:t>
            </a:r>
            <a:endParaRPr lang="en-SG" dirty="0"/>
          </a:p>
        </p:txBody>
      </p:sp>
      <p:graphicFrame>
        <p:nvGraphicFramePr>
          <p:cNvPr id="5" name="Table 4"/>
          <p:cNvGraphicFramePr>
            <a:graphicFrameLocks noGrp="1"/>
          </p:cNvGraphicFramePr>
          <p:nvPr/>
        </p:nvGraphicFramePr>
        <p:xfrm>
          <a:off x="2654417" y="1180821"/>
          <a:ext cx="1132380" cy="83439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2623905" y="897564"/>
            <a:ext cx="1239570"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3966286" y="1175061"/>
          <a:ext cx="914876" cy="83439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7"/>
          <p:cNvSpPr txBox="1"/>
          <p:nvPr/>
        </p:nvSpPr>
        <p:spPr>
          <a:xfrm>
            <a:off x="3817309" y="891804"/>
            <a:ext cx="1470403"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sp>
        <p:nvSpPr>
          <p:cNvPr id="11" name="TextBox 10"/>
          <p:cNvSpPr txBox="1"/>
          <p:nvPr/>
        </p:nvSpPr>
        <p:spPr>
          <a:xfrm>
            <a:off x="5568792" y="1278108"/>
            <a:ext cx="885179" cy="461665"/>
          </a:xfrm>
          <a:prstGeom prst="rect">
            <a:avLst/>
          </a:prstGeom>
          <a:noFill/>
        </p:spPr>
        <p:txBody>
          <a:bodyPr wrap="non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JOIN</a:t>
            </a:r>
            <a:endParaRPr lang="en-SG" sz="2400" dirty="0">
              <a:solidFill>
                <a:prstClr val="black"/>
              </a:solidFill>
              <a:latin typeface="Arial" panose="020B0604020202020204" pitchFamily="34" charset="0"/>
            </a:endParaRPr>
          </a:p>
        </p:txBody>
      </p:sp>
      <p:sp>
        <p:nvSpPr>
          <p:cNvPr id="12" name="TextBox 11"/>
          <p:cNvSpPr txBox="1"/>
          <p:nvPr/>
        </p:nvSpPr>
        <p:spPr>
          <a:xfrm>
            <a:off x="1373051" y="1278108"/>
            <a:ext cx="998390" cy="461665"/>
          </a:xfrm>
          <a:prstGeom prst="rect">
            <a:avLst/>
          </a:prstGeom>
          <a:noFill/>
        </p:spPr>
        <p:txBody>
          <a:bodyPr wrap="squar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Single Data Source</a:t>
            </a:r>
            <a:endParaRPr lang="en-SG" sz="1200" dirty="0">
              <a:solidFill>
                <a:prstClr val="black"/>
              </a:solidFill>
              <a:latin typeface="Arial" panose="020B0604020202020204" pitchFamily="34" charset="0"/>
            </a:endParaRPr>
          </a:p>
        </p:txBody>
      </p:sp>
      <p:graphicFrame>
        <p:nvGraphicFramePr>
          <p:cNvPr id="14" name="Table 13"/>
          <p:cNvGraphicFramePr>
            <a:graphicFrameLocks noGrp="1"/>
          </p:cNvGraphicFramePr>
          <p:nvPr/>
        </p:nvGraphicFramePr>
        <p:xfrm>
          <a:off x="2654417" y="2764409"/>
          <a:ext cx="1132380" cy="83439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5" name="TextBox 14"/>
          <p:cNvSpPr txBox="1"/>
          <p:nvPr/>
        </p:nvSpPr>
        <p:spPr>
          <a:xfrm>
            <a:off x="1366687" y="2938605"/>
            <a:ext cx="1290738"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Data Source 1</a:t>
            </a:r>
            <a:endParaRPr lang="en-SG" sz="1350" dirty="0">
              <a:solidFill>
                <a:prstClr val="black"/>
              </a:solidFill>
              <a:latin typeface="Arial" panose="020B0604020202020204" pitchFamily="34" charset="0"/>
            </a:endParaRPr>
          </a:p>
        </p:txBody>
      </p:sp>
      <p:graphicFrame>
        <p:nvGraphicFramePr>
          <p:cNvPr id="16" name="Table 15"/>
          <p:cNvGraphicFramePr>
            <a:graphicFrameLocks noGrp="1"/>
          </p:cNvGraphicFramePr>
          <p:nvPr/>
        </p:nvGraphicFramePr>
        <p:xfrm>
          <a:off x="3711240" y="3899062"/>
          <a:ext cx="1132381" cy="834390"/>
        </p:xfrm>
        <a:graphic>
          <a:graphicData uri="http://schemas.openxmlformats.org/drawingml/2006/table">
            <a:tbl>
              <a:tblPr firstRow="1" bandRow="1">
                <a:tableStyleId>{775DCB02-9BB8-47FD-8907-85C794F793BA}</a:tableStyleId>
              </a:tblPr>
              <a:tblGrid>
                <a:gridCol w="408506">
                  <a:extLst>
                    <a:ext uri="{9D8B030D-6E8A-4147-A177-3AD203B41FA5}">
                      <a16:colId xmlns:a16="http://schemas.microsoft.com/office/drawing/2014/main" val="20000"/>
                    </a:ext>
                  </a:extLst>
                </a:gridCol>
                <a:gridCol w="72387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7" name="TextBox 16"/>
          <p:cNvSpPr txBox="1"/>
          <p:nvPr/>
        </p:nvSpPr>
        <p:spPr>
          <a:xfrm>
            <a:off x="1368419" y="4064739"/>
            <a:ext cx="1290738"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Data Source 2</a:t>
            </a:r>
            <a:endParaRPr lang="en-SG" sz="1350" dirty="0">
              <a:solidFill>
                <a:prstClr val="black"/>
              </a:solidFill>
              <a:latin typeface="Arial" panose="020B0604020202020204" pitchFamily="34" charset="0"/>
            </a:endParaRPr>
          </a:p>
        </p:txBody>
      </p:sp>
      <p:sp>
        <p:nvSpPr>
          <p:cNvPr id="22" name="TextBox 21"/>
          <p:cNvSpPr txBox="1"/>
          <p:nvPr/>
        </p:nvSpPr>
        <p:spPr>
          <a:xfrm>
            <a:off x="5568792" y="3172333"/>
            <a:ext cx="2484277" cy="646331"/>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RELATIONSHIP</a:t>
            </a:r>
          </a:p>
          <a:p>
            <a:pPr algn="ctr" eaLnBrk="0" fontAlgn="base" hangingPunct="0">
              <a:spcBef>
                <a:spcPct val="0"/>
              </a:spcBef>
              <a:spcAft>
                <a:spcPct val="0"/>
              </a:spcAft>
            </a:pPr>
            <a:r>
              <a:rPr lang="en-US" sz="1200" dirty="0">
                <a:solidFill>
                  <a:srgbClr val="FF0000"/>
                </a:solidFill>
                <a:latin typeface="Arial" panose="020B0604020202020204" pitchFamily="34" charset="0"/>
              </a:rPr>
              <a:t>Only Dimensions, not Measures</a:t>
            </a:r>
            <a:endParaRPr lang="en-SG" sz="1200" dirty="0">
              <a:solidFill>
                <a:srgbClr val="FF0000"/>
              </a:solidFill>
              <a:latin typeface="Arial" panose="020B0604020202020204" pitchFamily="34" charset="0"/>
            </a:endParaRPr>
          </a:p>
        </p:txBody>
      </p:sp>
      <p:sp>
        <p:nvSpPr>
          <p:cNvPr id="32" name="Left-Up Arrow 31"/>
          <p:cNvSpPr/>
          <p:nvPr/>
        </p:nvSpPr>
        <p:spPr>
          <a:xfrm rot="5400000">
            <a:off x="2835221" y="3417997"/>
            <a:ext cx="637871" cy="999480"/>
          </a:xfrm>
          <a:prstGeom prst="leftUpArrow">
            <a:avLst>
              <a:gd name="adj1" fmla="val 19026"/>
              <a:gd name="adj2" fmla="val 24253"/>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sz="1350">
              <a:solidFill>
                <a:prstClr val="white"/>
              </a:solidFill>
            </a:endParaRPr>
          </a:p>
        </p:txBody>
      </p:sp>
    </p:spTree>
    <p:extLst>
      <p:ext uri="{BB962C8B-B14F-4D97-AF65-F5344CB8AC3E}">
        <p14:creationId xmlns:p14="http://schemas.microsoft.com/office/powerpoint/2010/main" val="1532107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390"/>
            <a:ext cx="7543800" cy="707560"/>
          </a:xfrm>
        </p:spPr>
        <p:txBody>
          <a:bodyPr/>
          <a:lstStyle/>
          <a:p>
            <a:r>
              <a:rPr lang="en-US" dirty="0">
                <a:solidFill>
                  <a:schemeClr val="bg1"/>
                </a:solidFill>
              </a:rPr>
              <a:t>Building Blocks &amp; Syntax – Data Source Manipulation using Calculated Fields</a:t>
            </a:r>
            <a:endParaRPr lang="en-SG" dirty="0"/>
          </a:p>
        </p:txBody>
      </p:sp>
      <p:sp>
        <p:nvSpPr>
          <p:cNvPr id="5" name="Rounded Rectangle 4"/>
          <p:cNvSpPr/>
          <p:nvPr/>
        </p:nvSpPr>
        <p:spPr>
          <a:xfrm>
            <a:off x="133164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Functions</a:t>
            </a:r>
            <a:endParaRPr lang="en-SG" sz="1350" dirty="0">
              <a:solidFill>
                <a:prstClr val="black"/>
              </a:solidFill>
              <a:latin typeface="Calibri"/>
            </a:endParaRPr>
          </a:p>
        </p:txBody>
      </p:sp>
      <p:sp>
        <p:nvSpPr>
          <p:cNvPr id="6" name="Rounded Rectangle 5"/>
          <p:cNvSpPr/>
          <p:nvPr/>
        </p:nvSpPr>
        <p:spPr>
          <a:xfrm>
            <a:off x="295182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Fields</a:t>
            </a:r>
            <a:endParaRPr lang="en-SG" sz="1350" dirty="0">
              <a:solidFill>
                <a:prstClr val="black"/>
              </a:solidFill>
              <a:latin typeface="Calibri"/>
            </a:endParaRPr>
          </a:p>
        </p:txBody>
      </p:sp>
      <p:sp>
        <p:nvSpPr>
          <p:cNvPr id="7" name="Rounded Rectangle 6"/>
          <p:cNvSpPr/>
          <p:nvPr/>
        </p:nvSpPr>
        <p:spPr>
          <a:xfrm>
            <a:off x="457200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Operators</a:t>
            </a:r>
            <a:endParaRPr lang="en-SG" sz="1350" dirty="0">
              <a:solidFill>
                <a:prstClr val="black"/>
              </a:solidFill>
              <a:latin typeface="Calibri"/>
            </a:endParaRPr>
          </a:p>
        </p:txBody>
      </p:sp>
      <p:sp>
        <p:nvSpPr>
          <p:cNvPr id="8" name="Rounded Rectangle 7"/>
          <p:cNvSpPr/>
          <p:nvPr/>
        </p:nvSpPr>
        <p:spPr>
          <a:xfrm>
            <a:off x="6196905" y="2338829"/>
            <a:ext cx="1561449"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Literal Expressions</a:t>
            </a:r>
            <a:endParaRPr lang="en-SG" sz="1350" dirty="0">
              <a:solidFill>
                <a:prstClr val="black"/>
              </a:solidFill>
              <a:latin typeface="Calibri"/>
            </a:endParaRPr>
          </a:p>
        </p:txBody>
      </p:sp>
      <p:graphicFrame>
        <p:nvGraphicFramePr>
          <p:cNvPr id="9" name="Table 8"/>
          <p:cNvGraphicFramePr>
            <a:graphicFrameLocks noGrp="1"/>
          </p:cNvGraphicFramePr>
          <p:nvPr/>
        </p:nvGraphicFramePr>
        <p:xfrm>
          <a:off x="1826224" y="875212"/>
          <a:ext cx="1785463" cy="1390650"/>
        </p:xfrm>
        <a:graphic>
          <a:graphicData uri="http://schemas.openxmlformats.org/drawingml/2006/table">
            <a:tbl>
              <a:tblPr firstRow="1" bandRow="1">
                <a:tableStyleId>{5C22544A-7EE6-4342-B048-85BDC9FD1C3A}</a:tableStyleId>
              </a:tblPr>
              <a:tblGrid>
                <a:gridCol w="444913">
                  <a:extLst>
                    <a:ext uri="{9D8B030D-6E8A-4147-A177-3AD203B41FA5}">
                      <a16:colId xmlns:a16="http://schemas.microsoft.com/office/drawing/2014/main" val="20000"/>
                    </a:ext>
                  </a:extLst>
                </a:gridCol>
                <a:gridCol w="735664">
                  <a:extLst>
                    <a:ext uri="{9D8B030D-6E8A-4147-A177-3AD203B41FA5}">
                      <a16:colId xmlns:a16="http://schemas.microsoft.com/office/drawing/2014/main" val="20001"/>
                    </a:ext>
                  </a:extLst>
                </a:gridCol>
                <a:gridCol w="604886">
                  <a:extLst>
                    <a:ext uri="{9D8B030D-6E8A-4147-A177-3AD203B41FA5}">
                      <a16:colId xmlns:a16="http://schemas.microsoft.com/office/drawing/2014/main" val="20002"/>
                    </a:ext>
                  </a:extLst>
                </a:gridCol>
              </a:tblGrid>
              <a:tr h="278130">
                <a:tc>
                  <a:txBody>
                    <a:bodyPr/>
                    <a:lstStyle/>
                    <a:p>
                      <a:pPr algn="ctr"/>
                      <a:r>
                        <a:rPr lang="en-US" sz="1000" dirty="0"/>
                        <a:t>Roll</a:t>
                      </a:r>
                      <a:endParaRPr lang="en-SG" sz="1000" dirty="0"/>
                    </a:p>
                  </a:txBody>
                  <a:tcPr marL="68580" marR="68580" marT="34290" marB="34290"/>
                </a:tc>
                <a:tc>
                  <a:txBody>
                    <a:bodyPr/>
                    <a:lstStyle/>
                    <a:p>
                      <a:pPr algn="ctr"/>
                      <a:r>
                        <a:rPr lang="en-US" sz="1000" dirty="0"/>
                        <a:t>Student</a:t>
                      </a:r>
                      <a:endParaRPr lang="en-SG" sz="1000" dirty="0"/>
                    </a:p>
                  </a:txBody>
                  <a:tcPr marL="68580" marR="68580" marT="34290" marB="34290"/>
                </a:tc>
                <a:tc>
                  <a:txBody>
                    <a:bodyPr/>
                    <a:lstStyle/>
                    <a:p>
                      <a:pPr algn="ctr"/>
                      <a:r>
                        <a:rPr lang="en-US" sz="1000" dirty="0"/>
                        <a:t>Grade</a:t>
                      </a:r>
                      <a:endParaRPr lang="en-SG" sz="1000" dirty="0"/>
                    </a:p>
                  </a:txBody>
                  <a:tcPr marL="68580" marR="68580" marT="34290" marB="34290"/>
                </a:tc>
                <a:extLst>
                  <a:ext uri="{0D108BD9-81ED-4DB2-BD59-A6C34878D82A}">
                    <a16:rowId xmlns:a16="http://schemas.microsoft.com/office/drawing/2014/main" val="10000"/>
                  </a:ext>
                </a:extLst>
              </a:tr>
              <a:tr h="278130">
                <a:tc>
                  <a:txBody>
                    <a:bodyPr/>
                    <a:lstStyle/>
                    <a:p>
                      <a:pPr algn="ctr"/>
                      <a:r>
                        <a:rPr lang="en-US" sz="1000" dirty="0"/>
                        <a:t>1</a:t>
                      </a:r>
                      <a:endParaRPr lang="en-SG" sz="1000" dirty="0"/>
                    </a:p>
                  </a:txBody>
                  <a:tcPr marL="68580" marR="68580" marT="34290" marB="34290"/>
                </a:tc>
                <a:tc>
                  <a:txBody>
                    <a:bodyPr/>
                    <a:lstStyle/>
                    <a:p>
                      <a:pPr algn="ctr"/>
                      <a:r>
                        <a:rPr lang="en-US" sz="1000" dirty="0"/>
                        <a:t>Ali</a:t>
                      </a:r>
                      <a:endParaRPr lang="en-SG" sz="1000" dirty="0"/>
                    </a:p>
                  </a:txBody>
                  <a:tcPr marL="68580" marR="68580" marT="34290" marB="34290"/>
                </a:tc>
                <a:tc>
                  <a:txBody>
                    <a:bodyPr/>
                    <a:lstStyle/>
                    <a:p>
                      <a:pPr algn="ctr"/>
                      <a:r>
                        <a:rPr lang="en-US" sz="1000" dirty="0"/>
                        <a:t>80</a:t>
                      </a:r>
                      <a:endParaRPr lang="en-SG" sz="1000" dirty="0"/>
                    </a:p>
                  </a:txBody>
                  <a:tcPr marL="68580" marR="68580" marT="34290" marB="34290"/>
                </a:tc>
                <a:extLst>
                  <a:ext uri="{0D108BD9-81ED-4DB2-BD59-A6C34878D82A}">
                    <a16:rowId xmlns:a16="http://schemas.microsoft.com/office/drawing/2014/main" val="10001"/>
                  </a:ext>
                </a:extLst>
              </a:tr>
              <a:tr h="278130">
                <a:tc>
                  <a:txBody>
                    <a:bodyPr/>
                    <a:lstStyle/>
                    <a:p>
                      <a:pPr algn="ctr"/>
                      <a:r>
                        <a:rPr lang="en-US" sz="1000" dirty="0"/>
                        <a:t>2</a:t>
                      </a:r>
                      <a:endParaRPr lang="en-SG" sz="1000" dirty="0"/>
                    </a:p>
                  </a:txBody>
                  <a:tcPr marL="68580" marR="68580" marT="34290" marB="34290"/>
                </a:tc>
                <a:tc>
                  <a:txBody>
                    <a:bodyPr/>
                    <a:lstStyle/>
                    <a:p>
                      <a:pPr algn="ctr"/>
                      <a:r>
                        <a:rPr lang="en-US" sz="1000" dirty="0"/>
                        <a:t>Benny</a:t>
                      </a:r>
                      <a:endParaRPr lang="en-SG" sz="1000" dirty="0"/>
                    </a:p>
                  </a:txBody>
                  <a:tcPr marL="68580" marR="68580" marT="34290" marB="34290"/>
                </a:tc>
                <a:tc>
                  <a:txBody>
                    <a:bodyPr/>
                    <a:lstStyle/>
                    <a:p>
                      <a:pPr algn="ctr"/>
                      <a:r>
                        <a:rPr lang="en-US" sz="1000" dirty="0"/>
                        <a:t>40</a:t>
                      </a:r>
                      <a:endParaRPr lang="en-SG" sz="1000" dirty="0"/>
                    </a:p>
                  </a:txBody>
                  <a:tcPr marL="68580" marR="68580" marT="34290" marB="34290"/>
                </a:tc>
                <a:extLst>
                  <a:ext uri="{0D108BD9-81ED-4DB2-BD59-A6C34878D82A}">
                    <a16:rowId xmlns:a16="http://schemas.microsoft.com/office/drawing/2014/main" val="10002"/>
                  </a:ext>
                </a:extLst>
              </a:tr>
              <a:tr h="278130">
                <a:tc>
                  <a:txBody>
                    <a:bodyPr/>
                    <a:lstStyle/>
                    <a:p>
                      <a:pPr algn="ctr"/>
                      <a:r>
                        <a:rPr lang="en-US" sz="1000" dirty="0"/>
                        <a:t>3</a:t>
                      </a:r>
                      <a:endParaRPr lang="en-SG" sz="1000" dirty="0"/>
                    </a:p>
                  </a:txBody>
                  <a:tcPr marL="68580" marR="68580" marT="34290" marB="34290"/>
                </a:tc>
                <a:tc>
                  <a:txBody>
                    <a:bodyPr/>
                    <a:lstStyle/>
                    <a:p>
                      <a:pPr algn="ctr"/>
                      <a:r>
                        <a:rPr lang="en-US" sz="1000" dirty="0"/>
                        <a:t>Carrie</a:t>
                      </a:r>
                      <a:endParaRPr lang="en-SG" sz="1000" dirty="0"/>
                    </a:p>
                  </a:txBody>
                  <a:tcPr marL="68580" marR="68580" marT="34290" marB="34290"/>
                </a:tc>
                <a:tc>
                  <a:txBody>
                    <a:bodyPr/>
                    <a:lstStyle/>
                    <a:p>
                      <a:pPr algn="ctr"/>
                      <a:r>
                        <a:rPr lang="en-US" sz="1000" dirty="0"/>
                        <a:t>60</a:t>
                      </a:r>
                      <a:endParaRPr lang="en-SG" sz="1000" dirty="0"/>
                    </a:p>
                  </a:txBody>
                  <a:tcPr marL="68580" marR="68580" marT="34290" marB="34290"/>
                </a:tc>
                <a:extLst>
                  <a:ext uri="{0D108BD9-81ED-4DB2-BD59-A6C34878D82A}">
                    <a16:rowId xmlns:a16="http://schemas.microsoft.com/office/drawing/2014/main" val="10003"/>
                  </a:ext>
                </a:extLst>
              </a:tr>
              <a:tr h="278130">
                <a:tc>
                  <a:txBody>
                    <a:bodyPr/>
                    <a:lstStyle/>
                    <a:p>
                      <a:pPr algn="ctr"/>
                      <a:r>
                        <a:rPr lang="en-US" sz="1000" dirty="0"/>
                        <a:t>4</a:t>
                      </a:r>
                      <a:endParaRPr lang="en-SG" sz="1000" dirty="0"/>
                    </a:p>
                  </a:txBody>
                  <a:tcPr marL="68580" marR="68580" marT="34290" marB="34290"/>
                </a:tc>
                <a:tc>
                  <a:txBody>
                    <a:bodyPr/>
                    <a:lstStyle/>
                    <a:p>
                      <a:pPr algn="ctr"/>
                      <a:r>
                        <a:rPr lang="en-US" sz="1000" dirty="0"/>
                        <a:t>Daffy</a:t>
                      </a:r>
                      <a:endParaRPr lang="en-SG" sz="1000" dirty="0"/>
                    </a:p>
                  </a:txBody>
                  <a:tcPr marL="68580" marR="68580" marT="34290" marB="34290"/>
                </a:tc>
                <a:tc>
                  <a:txBody>
                    <a:bodyPr/>
                    <a:lstStyle/>
                    <a:p>
                      <a:pPr algn="ctr"/>
                      <a:r>
                        <a:rPr lang="en-US" sz="1000" dirty="0"/>
                        <a:t>50</a:t>
                      </a:r>
                      <a:endParaRPr lang="en-SG" sz="1000" dirty="0"/>
                    </a:p>
                  </a:txBody>
                  <a:tcPr marL="68580" marR="68580" marT="34290" marB="34290"/>
                </a:tc>
                <a:extLst>
                  <a:ext uri="{0D108BD9-81ED-4DB2-BD59-A6C34878D82A}">
                    <a16:rowId xmlns:a16="http://schemas.microsoft.com/office/drawing/2014/main" val="10004"/>
                  </a:ext>
                </a:extLst>
              </a:tr>
            </a:tbl>
          </a:graphicData>
        </a:graphic>
      </p:graphicFrame>
      <p:sp>
        <p:nvSpPr>
          <p:cNvPr id="10" name="TextBox 9"/>
          <p:cNvSpPr txBox="1"/>
          <p:nvPr/>
        </p:nvSpPr>
        <p:spPr>
          <a:xfrm>
            <a:off x="4259988" y="1091236"/>
            <a:ext cx="1487908" cy="923330"/>
          </a:xfrm>
          <a:prstGeom prst="rect">
            <a:avLst/>
          </a:prstGeom>
          <a:noFill/>
          <a:ln>
            <a:solidFill>
              <a:schemeClr val="tx1"/>
            </a:solidFill>
          </a:ln>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IF [GRADE] &gt; 50</a:t>
            </a:r>
            <a:br>
              <a:rPr lang="en-US" sz="1350" dirty="0">
                <a:solidFill>
                  <a:prstClr val="black"/>
                </a:solidFill>
                <a:latin typeface="Arial" panose="020B0604020202020204" pitchFamily="34" charset="0"/>
                <a:ea typeface="ヒラギノ角ゴ Pro W3"/>
              </a:rPr>
            </a:br>
            <a:r>
              <a:rPr lang="en-US" sz="1350" dirty="0">
                <a:solidFill>
                  <a:prstClr val="black"/>
                </a:solidFill>
                <a:latin typeface="Arial" panose="020B0604020202020204" pitchFamily="34" charset="0"/>
                <a:ea typeface="ヒラギノ角ゴ Pro W3"/>
              </a:rPr>
              <a:t>THEN “PASS“</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ELSE “FAIL“</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END</a:t>
            </a:r>
            <a:endParaRPr lang="en-SG" sz="1350" dirty="0">
              <a:solidFill>
                <a:prstClr val="black"/>
              </a:solidFill>
              <a:latin typeface="Arial" panose="020B0604020202020204" pitchFamily="34" charset="0"/>
              <a:ea typeface="ヒラギノ角ゴ Pro W3"/>
            </a:endParaRPr>
          </a:p>
        </p:txBody>
      </p:sp>
      <p:sp>
        <p:nvSpPr>
          <p:cNvPr id="11" name="Right Arrow 10"/>
          <p:cNvSpPr/>
          <p:nvPr/>
        </p:nvSpPr>
        <p:spPr>
          <a:xfrm>
            <a:off x="3662428"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3" name="TextBox 12"/>
          <p:cNvSpPr txBox="1"/>
          <p:nvPr/>
        </p:nvSpPr>
        <p:spPr>
          <a:xfrm>
            <a:off x="3096900" y="2950730"/>
            <a:ext cx="896399"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[GRADE]</a:t>
            </a:r>
            <a:endParaRPr lang="en-SG" sz="1350" dirty="0">
              <a:solidFill>
                <a:prstClr val="black"/>
              </a:solidFill>
              <a:latin typeface="Arial" panose="020B0604020202020204" pitchFamily="34" charset="0"/>
              <a:ea typeface="ヒラギノ角ゴ Pro W3"/>
            </a:endParaRPr>
          </a:p>
        </p:txBody>
      </p:sp>
      <p:sp>
        <p:nvSpPr>
          <p:cNvPr id="14" name="TextBox 13"/>
          <p:cNvSpPr txBox="1"/>
          <p:nvPr/>
        </p:nvSpPr>
        <p:spPr>
          <a:xfrm>
            <a:off x="4906394" y="2950730"/>
            <a:ext cx="28565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&gt;</a:t>
            </a:r>
            <a:endParaRPr lang="en-SG" sz="1350" dirty="0">
              <a:solidFill>
                <a:prstClr val="black"/>
              </a:solidFill>
              <a:latin typeface="Arial" panose="020B0604020202020204" pitchFamily="34" charset="0"/>
              <a:ea typeface="ヒラギノ角ゴ Pro W3"/>
            </a:endParaRPr>
          </a:p>
        </p:txBody>
      </p:sp>
      <p:sp>
        <p:nvSpPr>
          <p:cNvPr id="15" name="TextBox 14"/>
          <p:cNvSpPr txBox="1"/>
          <p:nvPr/>
        </p:nvSpPr>
        <p:spPr>
          <a:xfrm>
            <a:off x="6857886" y="2950730"/>
            <a:ext cx="7489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“PASS”</a:t>
            </a:r>
            <a:endParaRPr lang="en-SG" sz="1350" dirty="0">
              <a:solidFill>
                <a:prstClr val="black"/>
              </a:solidFill>
              <a:latin typeface="Arial" panose="020B0604020202020204" pitchFamily="34" charset="0"/>
              <a:ea typeface="ヒラギノ角ゴ Pro W3"/>
            </a:endParaRPr>
          </a:p>
        </p:txBody>
      </p:sp>
      <p:sp>
        <p:nvSpPr>
          <p:cNvPr id="16" name="Right Arrow 15"/>
          <p:cNvSpPr/>
          <p:nvPr/>
        </p:nvSpPr>
        <p:spPr>
          <a:xfrm>
            <a:off x="5755735"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7" name="Table 16"/>
          <p:cNvGraphicFramePr>
            <a:graphicFrameLocks noGrp="1"/>
          </p:cNvGraphicFramePr>
          <p:nvPr/>
        </p:nvGraphicFramePr>
        <p:xfrm>
          <a:off x="6354198" y="908066"/>
          <a:ext cx="915734" cy="1390650"/>
        </p:xfrm>
        <a:graphic>
          <a:graphicData uri="http://schemas.openxmlformats.org/drawingml/2006/table">
            <a:tbl>
              <a:tblPr firstRow="1" bandRow="1">
                <a:tableStyleId>{10A1B5D5-9B99-4C35-A422-299274C87663}</a:tableStyleId>
              </a:tblPr>
              <a:tblGrid>
                <a:gridCol w="915734">
                  <a:extLst>
                    <a:ext uri="{9D8B030D-6E8A-4147-A177-3AD203B41FA5}">
                      <a16:colId xmlns:a16="http://schemas.microsoft.com/office/drawing/2014/main" val="20000"/>
                    </a:ext>
                  </a:extLst>
                </a:gridCol>
              </a:tblGrid>
              <a:tr h="278130">
                <a:tc>
                  <a:txBody>
                    <a:bodyPr/>
                    <a:lstStyle/>
                    <a:p>
                      <a:pPr algn="ctr"/>
                      <a:r>
                        <a:rPr lang="en-US" sz="1000" dirty="0">
                          <a:solidFill>
                            <a:sysClr val="windowText" lastClr="000000"/>
                          </a:solidFill>
                        </a:rPr>
                        <a:t>Calculated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PAS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PASS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Rounded Rectangle 17"/>
          <p:cNvSpPr/>
          <p:nvPr/>
        </p:nvSpPr>
        <p:spPr>
          <a:xfrm>
            <a:off x="1331640" y="2970906"/>
            <a:ext cx="108012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Number</a:t>
            </a:r>
            <a:br>
              <a:rPr lang="en-US" sz="1350" dirty="0">
                <a:solidFill>
                  <a:prstClr val="black"/>
                </a:solidFill>
                <a:latin typeface="Calibri"/>
              </a:rPr>
            </a:br>
            <a:r>
              <a:rPr lang="en-US" sz="1350" dirty="0">
                <a:solidFill>
                  <a:prstClr val="black"/>
                </a:solidFill>
                <a:latin typeface="Calibri"/>
              </a:rPr>
              <a:t>ABS(-3) = 3</a:t>
            </a:r>
            <a:endParaRPr lang="en-SG" sz="1350" dirty="0">
              <a:solidFill>
                <a:prstClr val="black"/>
              </a:solidFill>
              <a:latin typeface="Calibri"/>
            </a:endParaRPr>
          </a:p>
        </p:txBody>
      </p:sp>
      <p:sp>
        <p:nvSpPr>
          <p:cNvPr id="19" name="Rounded Rectangle 18"/>
          <p:cNvSpPr/>
          <p:nvPr/>
        </p:nvSpPr>
        <p:spPr>
          <a:xfrm>
            <a:off x="1331640" y="3491219"/>
            <a:ext cx="1188132"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Strings</a:t>
            </a:r>
            <a:br>
              <a:rPr lang="en-US" sz="1350" dirty="0">
                <a:solidFill>
                  <a:prstClr val="black"/>
                </a:solidFill>
                <a:latin typeface="Calibri"/>
              </a:rPr>
            </a:br>
            <a:r>
              <a:rPr lang="en-US" sz="1350" dirty="0">
                <a:solidFill>
                  <a:prstClr val="black"/>
                </a:solidFill>
                <a:latin typeface="Calibri"/>
              </a:rPr>
              <a:t>Len(“Ali”) = 3</a:t>
            </a:r>
            <a:endParaRPr lang="en-SG" sz="1350" dirty="0">
              <a:solidFill>
                <a:prstClr val="black"/>
              </a:solidFill>
              <a:latin typeface="Calibri"/>
            </a:endParaRPr>
          </a:p>
        </p:txBody>
      </p:sp>
      <p:sp>
        <p:nvSpPr>
          <p:cNvPr id="20" name="Rounded Rectangle 19"/>
          <p:cNvSpPr/>
          <p:nvPr/>
        </p:nvSpPr>
        <p:spPr>
          <a:xfrm>
            <a:off x="1135117" y="4024363"/>
            <a:ext cx="1546673"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Type Conversion</a:t>
            </a:r>
            <a:br>
              <a:rPr lang="en-US" sz="1350" dirty="0">
                <a:solidFill>
                  <a:prstClr val="black"/>
                </a:solidFill>
                <a:latin typeface="Calibri"/>
              </a:rPr>
            </a:br>
            <a:r>
              <a:rPr lang="en-US" sz="1350" dirty="0">
                <a:solidFill>
                  <a:prstClr val="black"/>
                </a:solidFill>
                <a:latin typeface="Calibri"/>
              </a:rPr>
              <a:t>INT(50.1) = 50</a:t>
            </a:r>
            <a:endParaRPr lang="en-SG" sz="1350" dirty="0">
              <a:solidFill>
                <a:prstClr val="black"/>
              </a:solidFill>
              <a:latin typeface="Calibri"/>
            </a:endParaRPr>
          </a:p>
        </p:txBody>
      </p:sp>
      <p:sp>
        <p:nvSpPr>
          <p:cNvPr id="21" name="Rounded Rectangle 20"/>
          <p:cNvSpPr/>
          <p:nvPr/>
        </p:nvSpPr>
        <p:spPr>
          <a:xfrm>
            <a:off x="1106196" y="4557507"/>
            <a:ext cx="162018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Logical</a:t>
            </a:r>
            <a:br>
              <a:rPr lang="en-US" sz="1350" u="sng" dirty="0">
                <a:solidFill>
                  <a:prstClr val="black"/>
                </a:solidFill>
                <a:latin typeface="Calibri"/>
              </a:rPr>
            </a:br>
            <a:r>
              <a:rPr lang="en-US" sz="1350" dirty="0">
                <a:solidFill>
                  <a:prstClr val="black"/>
                </a:solidFill>
                <a:latin typeface="Calibri"/>
              </a:rPr>
              <a:t>IF [Ali] THEN “Pass”</a:t>
            </a:r>
            <a:endParaRPr lang="en-SG" sz="1350" dirty="0">
              <a:solidFill>
                <a:prstClr val="black"/>
              </a:solidFill>
              <a:latin typeface="Calibri"/>
            </a:endParaRPr>
          </a:p>
        </p:txBody>
      </p:sp>
      <p:sp>
        <p:nvSpPr>
          <p:cNvPr id="22" name="Rectangle 21"/>
          <p:cNvSpPr/>
          <p:nvPr/>
        </p:nvSpPr>
        <p:spPr>
          <a:xfrm>
            <a:off x="2928026" y="4675361"/>
            <a:ext cx="3884039" cy="230832"/>
          </a:xfrm>
          <a:prstGeom prst="rect">
            <a:avLst/>
          </a:prstGeom>
        </p:spPr>
        <p:txBody>
          <a:bodyPr wrap="square">
            <a:spAutoFit/>
          </a:bodyPr>
          <a:lstStyle/>
          <a:p>
            <a:pPr defTabSz="342900" eaLnBrk="0" fontAlgn="base" hangingPunct="0">
              <a:spcBef>
                <a:spcPct val="0"/>
              </a:spcBef>
              <a:spcAft>
                <a:spcPct val="0"/>
              </a:spcAft>
            </a:pPr>
            <a:r>
              <a:rPr lang="en-SG" sz="900" dirty="0">
                <a:solidFill>
                  <a:prstClr val="black"/>
                </a:solidFill>
                <a:latin typeface="Arial" panose="020B0604020202020204" pitchFamily="34" charset="0"/>
                <a:ea typeface="ヒラギノ角ゴ Pro W3"/>
              </a:rPr>
              <a:t>https://help.tableau.com/current/pro/desktop/en-us/functions.htm</a:t>
            </a:r>
          </a:p>
        </p:txBody>
      </p:sp>
    </p:spTree>
    <p:extLst>
      <p:ext uri="{BB962C8B-B14F-4D97-AF65-F5344CB8AC3E}">
        <p14:creationId xmlns:p14="http://schemas.microsoft.com/office/powerpoint/2010/main" val="597421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Power BI Demo</a:t>
            </a:r>
          </a:p>
        </p:txBody>
      </p:sp>
      <p:pic>
        <p:nvPicPr>
          <p:cNvPr id="5" name="Picture 4">
            <a:extLst>
              <a:ext uri="{FF2B5EF4-FFF2-40B4-BE49-F238E27FC236}">
                <a16:creationId xmlns:a16="http://schemas.microsoft.com/office/drawing/2014/main" id="{FC09B9EC-262B-4F8F-9B97-2A8B09BCE434}"/>
              </a:ext>
            </a:extLst>
          </p:cNvPr>
          <p:cNvPicPr>
            <a:picLocks noChangeAspect="1"/>
          </p:cNvPicPr>
          <p:nvPr/>
        </p:nvPicPr>
        <p:blipFill>
          <a:blip r:embed="rId4"/>
          <a:stretch>
            <a:fillRect/>
          </a:stretch>
        </p:blipFill>
        <p:spPr>
          <a:xfrm>
            <a:off x="993227" y="831279"/>
            <a:ext cx="6976241" cy="3861005"/>
          </a:xfrm>
          <a:prstGeom prst="rect">
            <a:avLst/>
          </a:prstGeom>
        </p:spPr>
      </p:pic>
    </p:spTree>
    <p:custDataLst>
      <p:tags r:id="rId1"/>
    </p:custDataLst>
    <p:extLst>
      <p:ext uri="{BB962C8B-B14F-4D97-AF65-F5344CB8AC3E}">
        <p14:creationId xmlns:p14="http://schemas.microsoft.com/office/powerpoint/2010/main" val="39066422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226533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Data — </a:t>
            </a:r>
            <a:r>
              <a:rPr lang="en-GB" sz="1800" i="1" dirty="0">
                <a:latin typeface="Roboto Light" panose="02000000000000000000" pitchFamily="2" charset="0"/>
                <a:ea typeface="Roboto Light" panose="02000000000000000000" pitchFamily="2" charset="0"/>
              </a:rPr>
              <a:t>facts and statistics used for reference or analysis</a:t>
            </a:r>
          </a:p>
          <a:p>
            <a:pPr marL="177800" indent="-177800">
              <a:spcBef>
                <a:spcPts val="0"/>
              </a:spcBef>
              <a:spcAft>
                <a:spcPts val="1200"/>
              </a:spcAft>
              <a:buClr>
                <a:srgbClr val="CE0000"/>
              </a:buClr>
              <a:buFont typeface="System Font Regular"/>
              <a:buChar char="‣"/>
            </a:pPr>
            <a:r>
              <a:rPr lang="en-GB" sz="1800" i="1" dirty="0">
                <a:latin typeface="Roboto Light" panose="02000000000000000000" pitchFamily="2" charset="0"/>
                <a:ea typeface="Roboto Light" panose="02000000000000000000" pitchFamily="2" charset="0"/>
              </a:rPr>
              <a:t>Data Visualisation — the graphical representation of data</a:t>
            </a:r>
          </a:p>
        </p:txBody>
      </p:sp>
    </p:spTree>
    <p:extLst>
      <p:ext uri="{BB962C8B-B14F-4D97-AF65-F5344CB8AC3E}">
        <p14:creationId xmlns:p14="http://schemas.microsoft.com/office/powerpoint/2010/main" val="1748934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Overwhelming amount of data available today</a:t>
            </a:r>
          </a:p>
        </p:txBody>
      </p:sp>
      <p:pic>
        <p:nvPicPr>
          <p:cNvPr id="6" name="Content Placeholder 5" descr="A screenshot of a cell phone&#10;&#10;Description automatically generated">
            <a:extLst>
              <a:ext uri="{FF2B5EF4-FFF2-40B4-BE49-F238E27FC236}">
                <a16:creationId xmlns:a16="http://schemas.microsoft.com/office/drawing/2014/main" id="{6A4EA193-1B9E-4049-846C-8E9342ED2216}"/>
              </a:ext>
            </a:extLst>
          </p:cNvPr>
          <p:cNvPicPr>
            <a:picLocks noGrp="1" noChangeAspect="1"/>
          </p:cNvPicPr>
          <p:nvPr>
            <p:ph idx="1"/>
          </p:nvPr>
        </p:nvPicPr>
        <p:blipFill>
          <a:blip r:embed="rId2"/>
          <a:stretch>
            <a:fillRect/>
          </a:stretch>
        </p:blipFill>
        <p:spPr>
          <a:xfrm>
            <a:off x="5777181" y="1215068"/>
            <a:ext cx="2671079" cy="3474686"/>
          </a:xfrm>
          <a:effectLst>
            <a:outerShdw blurRad="63500" sx="102000" sy="102000" algn="ctr" rotWithShape="0">
              <a:prstClr val="black">
                <a:alpha val="40000"/>
              </a:prstClr>
            </a:outerShdw>
          </a:effectLst>
        </p:spPr>
      </p:pic>
      <p:pic>
        <p:nvPicPr>
          <p:cNvPr id="8" name="Picture 7" descr="A close up of a map&#10;&#10;Description automatically generated">
            <a:extLst>
              <a:ext uri="{FF2B5EF4-FFF2-40B4-BE49-F238E27FC236}">
                <a16:creationId xmlns:a16="http://schemas.microsoft.com/office/drawing/2014/main" id="{2614470F-2FBC-AD4B-A9DD-9F18A2E40315}"/>
              </a:ext>
            </a:extLst>
          </p:cNvPr>
          <p:cNvPicPr>
            <a:picLocks noChangeAspect="1"/>
          </p:cNvPicPr>
          <p:nvPr/>
        </p:nvPicPr>
        <p:blipFill>
          <a:blip r:embed="rId3"/>
          <a:stretch>
            <a:fillRect/>
          </a:stretch>
        </p:blipFill>
        <p:spPr>
          <a:xfrm>
            <a:off x="1754935" y="1967278"/>
            <a:ext cx="3865306" cy="2722476"/>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3D23410F-08E3-41CF-849F-7ED1BA0D88C1}"/>
              </a:ext>
            </a:extLst>
          </p:cNvPr>
          <p:cNvSpPr txBox="1"/>
          <p:nvPr/>
        </p:nvSpPr>
        <p:spPr>
          <a:xfrm>
            <a:off x="93734" y="2095350"/>
            <a:ext cx="1504261" cy="2055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A </a:t>
            </a:r>
            <a:r>
              <a:rPr lang="en-US" sz="1400" dirty="0" err="1"/>
              <a:t>colour</a:t>
            </a:r>
            <a:r>
              <a:rPr lang="en-US" sz="1400" dirty="0"/>
              <a:t> map is essentially millions of data points/ measurements. Overwhelming in an excel sheet, but easy to see on a map</a:t>
            </a:r>
            <a:endParaRPr lang="en-SG" sz="1400" dirty="0"/>
          </a:p>
        </p:txBody>
      </p:sp>
    </p:spTree>
    <p:extLst>
      <p:ext uri="{BB962C8B-B14F-4D97-AF65-F5344CB8AC3E}">
        <p14:creationId xmlns:p14="http://schemas.microsoft.com/office/powerpoint/2010/main" val="65504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Pre-computing era visualisation</a:t>
            </a:r>
          </a:p>
        </p:txBody>
      </p:sp>
      <p:pic>
        <p:nvPicPr>
          <p:cNvPr id="9" name="Content Placeholder 8" descr="A close up of a map&#10;&#10;Description automatically generated">
            <a:extLst>
              <a:ext uri="{FF2B5EF4-FFF2-40B4-BE49-F238E27FC236}">
                <a16:creationId xmlns:a16="http://schemas.microsoft.com/office/drawing/2014/main" id="{9B314FA9-90CA-C046-BD84-2E0CE4E5D960}"/>
              </a:ext>
            </a:extLst>
          </p:cNvPr>
          <p:cNvPicPr>
            <a:picLocks noGrp="1" noChangeAspect="1"/>
          </p:cNvPicPr>
          <p:nvPr>
            <p:ph idx="1"/>
          </p:nvPr>
        </p:nvPicPr>
        <p:blipFill>
          <a:blip r:embed="rId2"/>
          <a:stretch>
            <a:fillRect/>
          </a:stretch>
        </p:blipFill>
        <p:spPr>
          <a:xfrm>
            <a:off x="4177504" y="512900"/>
            <a:ext cx="4477394" cy="4177333"/>
          </a:xfr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id="{679E50D7-4640-2F43-AE14-B9C854A48764}"/>
              </a:ext>
            </a:extLst>
          </p:cNvPr>
          <p:cNvSpPr/>
          <p:nvPr/>
        </p:nvSpPr>
        <p:spPr>
          <a:xfrm>
            <a:off x="4082898" y="4719570"/>
            <a:ext cx="4572000" cy="261610"/>
          </a:xfrm>
          <a:prstGeom prst="rect">
            <a:avLst/>
          </a:prstGeom>
        </p:spPr>
        <p:txBody>
          <a:bodyPr>
            <a:spAutoFit/>
          </a:bodyPr>
          <a:lstStyle/>
          <a:p>
            <a:r>
              <a:rPr lang="en-US" sz="1100" dirty="0">
                <a:solidFill>
                  <a:srgbClr val="003B5C"/>
                </a:solidFill>
                <a:latin typeface="Roboto" panose="02000000000000000000" pitchFamily="2" charset="0"/>
                <a:ea typeface="Roboto" panose="02000000000000000000" pitchFamily="2" charset="0"/>
              </a:rPr>
              <a:t>https://</a:t>
            </a:r>
            <a:r>
              <a:rPr lang="en-US" sz="1100" dirty="0" err="1">
                <a:solidFill>
                  <a:srgbClr val="003B5C"/>
                </a:solidFill>
                <a:latin typeface="Roboto" panose="02000000000000000000" pitchFamily="2" charset="0"/>
                <a:ea typeface="Roboto" panose="02000000000000000000" pitchFamily="2" charset="0"/>
              </a:rPr>
              <a:t>en.wikipedia.org</a:t>
            </a:r>
            <a:r>
              <a:rPr lang="en-US" sz="1100" dirty="0">
                <a:solidFill>
                  <a:srgbClr val="003B5C"/>
                </a:solidFill>
                <a:latin typeface="Roboto" panose="02000000000000000000" pitchFamily="2" charset="0"/>
                <a:ea typeface="Roboto" panose="02000000000000000000" pitchFamily="2" charset="0"/>
              </a:rPr>
              <a:t>/wiki/1854_Broad_Street_cholera_outbreak</a:t>
            </a:r>
          </a:p>
        </p:txBody>
      </p:sp>
      <p:sp>
        <p:nvSpPr>
          <p:cNvPr id="11" name="TextBox 10">
            <a:extLst>
              <a:ext uri="{FF2B5EF4-FFF2-40B4-BE49-F238E27FC236}">
                <a16:creationId xmlns:a16="http://schemas.microsoft.com/office/drawing/2014/main" id="{FA6CECEC-CD57-C149-BAAD-BEAE63E9F6FF}"/>
              </a:ext>
            </a:extLst>
          </p:cNvPr>
          <p:cNvSpPr txBox="1"/>
          <p:nvPr/>
        </p:nvSpPr>
        <p:spPr>
          <a:xfrm>
            <a:off x="260212" y="1848678"/>
            <a:ext cx="3822686" cy="1477328"/>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During the Cholera epidemic of 1849-1854 in London, John Snow showed a relationship between water wells and the severity of the outbreak amongst households</a:t>
            </a:r>
          </a:p>
        </p:txBody>
      </p:sp>
      <p:pic>
        <p:nvPicPr>
          <p:cNvPr id="5" name="Picture 4" descr="A close up of a piece of paper&#10;&#10;Description automatically generated">
            <a:extLst>
              <a:ext uri="{FF2B5EF4-FFF2-40B4-BE49-F238E27FC236}">
                <a16:creationId xmlns:a16="http://schemas.microsoft.com/office/drawing/2014/main" id="{2EE1DB13-70B6-C445-8794-92BD9A4FBEAB}"/>
              </a:ext>
            </a:extLst>
          </p:cNvPr>
          <p:cNvPicPr>
            <a:picLocks noChangeAspect="1"/>
          </p:cNvPicPr>
          <p:nvPr/>
        </p:nvPicPr>
        <p:blipFill>
          <a:blip r:embed="rId3"/>
          <a:stretch>
            <a:fillRect/>
          </a:stretch>
        </p:blipFill>
        <p:spPr>
          <a:xfrm>
            <a:off x="4177503" y="512900"/>
            <a:ext cx="4478867" cy="4177334"/>
          </a:xfrm>
          <a:prstGeom prst="rect">
            <a:avLst/>
          </a:prstGeom>
        </p:spPr>
      </p:pic>
    </p:spTree>
    <p:extLst>
      <p:ext uri="{BB962C8B-B14F-4D97-AF65-F5344CB8AC3E}">
        <p14:creationId xmlns:p14="http://schemas.microsoft.com/office/powerpoint/2010/main" val="11604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A1D2E2F7-4008-C746-AE37-D33791BAF7EA}"/>
              </a:ext>
            </a:extLst>
          </p:cNvPr>
          <p:cNvSpPr>
            <a:spLocks noGrp="1"/>
          </p:cNvSpPr>
          <p:nvPr>
            <p:ph idx="1"/>
          </p:nvPr>
        </p:nvSpPr>
        <p:spPr/>
        <p:txBody>
          <a:bodyPr>
            <a:noAutofit/>
          </a:bodyPr>
          <a:lstStyle/>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Provides us the ability to comprehend huge amounts of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Allows the perception of emergent properties that are not anticipated (e.g. </a:t>
            </a:r>
            <a:r>
              <a:rPr lang="en-US" sz="1800" dirty="0">
                <a:solidFill>
                  <a:srgbClr val="FF0000"/>
                </a:solidFill>
                <a:latin typeface="Roboto Light" panose="02000000000000000000" pitchFamily="2" charset="0"/>
                <a:ea typeface="Roboto Light" panose="02000000000000000000" pitchFamily="2" charset="0"/>
              </a:rPr>
              <a:t>red</a:t>
            </a:r>
            <a:r>
              <a:rPr lang="en-US" sz="1800" dirty="0">
                <a:latin typeface="Roboto Light" panose="02000000000000000000" pitchFamily="2" charset="0"/>
                <a:ea typeface="Roboto Light" panose="02000000000000000000" pitchFamily="2" charset="0"/>
              </a:rPr>
              <a:t> for </a:t>
            </a:r>
            <a:r>
              <a:rPr lang="en-US" sz="1800" dirty="0">
                <a:solidFill>
                  <a:srgbClr val="FF0000"/>
                </a:solidFill>
                <a:latin typeface="Roboto Light" panose="02000000000000000000" pitchFamily="2" charset="0"/>
                <a:ea typeface="Roboto Light" panose="02000000000000000000" pitchFamily="2" charset="0"/>
              </a:rPr>
              <a:t>danger</a:t>
            </a:r>
            <a:r>
              <a:rPr lang="en-US" sz="1800" dirty="0">
                <a:latin typeface="Roboto Light" panose="02000000000000000000" pitchFamily="2" charset="0"/>
                <a:ea typeface="Roboto Light" panose="02000000000000000000" pitchFamily="2" charset="0"/>
              </a:rPr>
              <a:t>)</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the understanding of both large-scale and small-scale features of the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3370700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 [Ware (2013)]</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Collection and Storage: </a:t>
            </a:r>
            <a:r>
              <a:rPr lang="en-GB" sz="1800" dirty="0">
                <a:latin typeface="Roboto Light" panose="02000000000000000000" pitchFamily="2" charset="0"/>
                <a:ea typeface="Roboto Light" panose="02000000000000000000" pitchFamily="2" charset="0"/>
              </a:rPr>
              <a:t>the collection and storage of data</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Pre-processing: </a:t>
            </a:r>
            <a:r>
              <a:rPr lang="en-GB" sz="1800" dirty="0">
                <a:latin typeface="Roboto Light" panose="02000000000000000000" pitchFamily="2" charset="0"/>
                <a:ea typeface="Roboto Light" panose="02000000000000000000" pitchFamily="2" charset="0"/>
              </a:rPr>
              <a:t>the pre-processing of data to transform it into something one can understand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Graphics Engine: </a:t>
            </a:r>
            <a:r>
              <a:rPr lang="en-GB" sz="1800" dirty="0">
                <a:latin typeface="Roboto Light" panose="02000000000000000000" pitchFamily="2" charset="0"/>
                <a:ea typeface="Roboto Light" panose="02000000000000000000" pitchFamily="2" charset="0"/>
              </a:rPr>
              <a:t>the display hardware and the graphics algorithms to produce data visualisation on screen</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Human Visual and Cognitive Processing: </a:t>
            </a:r>
            <a:r>
              <a:rPr lang="en-GB" sz="18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Tree>
    <p:extLst>
      <p:ext uri="{BB962C8B-B14F-4D97-AF65-F5344CB8AC3E}">
        <p14:creationId xmlns:p14="http://schemas.microsoft.com/office/powerpoint/2010/main" val="30015766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field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6266</TotalTime>
  <Words>3250</Words>
  <Application>Microsoft Office PowerPoint</Application>
  <PresentationFormat>On-screen Show (16:9)</PresentationFormat>
  <Paragraphs>662</Paragraphs>
  <Slides>51</Slides>
  <Notes>22</Notes>
  <HiddenSlides>2</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51</vt:i4>
      </vt:variant>
    </vt:vector>
  </HeadingPairs>
  <TitlesOfParts>
    <vt:vector size="66" baseType="lpstr">
      <vt:lpstr>Arial</vt:lpstr>
      <vt:lpstr>Calibri</vt:lpstr>
      <vt:lpstr>Lucida sans</vt:lpstr>
      <vt:lpstr>Lucida sans</vt:lpstr>
      <vt:lpstr>Montserrat Medium</vt:lpstr>
      <vt:lpstr>Roboto</vt:lpstr>
      <vt:lpstr>Roboto Light</vt:lpstr>
      <vt:lpstr>Roboto Medium</vt:lpstr>
      <vt:lpstr>System Font Regular</vt:lpstr>
      <vt:lpstr>Wingdings</vt:lpstr>
      <vt:lpstr>Office Theme</vt:lpstr>
      <vt:lpstr>3_Office Theme</vt:lpstr>
      <vt:lpstr>1_Office Theme</vt:lpstr>
      <vt:lpstr>2_Office Theme</vt:lpstr>
      <vt:lpstr>4_Office Theme</vt:lpstr>
      <vt:lpstr>ANL201 – Study Units</vt:lpstr>
      <vt:lpstr>Learning Objectives of ANL201 </vt:lpstr>
      <vt:lpstr>Visualisation for Business ANL 201</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Semiotics of Data Visualisation</vt:lpstr>
      <vt:lpstr>Semiotics of Data Visualisation</vt:lpstr>
      <vt:lpstr>Semiotics of Data Visualisation</vt:lpstr>
      <vt:lpstr>Semiotics of Data Visualisation</vt:lpstr>
      <vt:lpstr>Class Discussion 1</vt:lpstr>
      <vt:lpstr>Class Discussion 1</vt:lpstr>
      <vt:lpstr>Semiotics of Data Visualisation</vt:lpstr>
      <vt:lpstr>Understanding Data</vt:lpstr>
      <vt:lpstr>Understanding Data</vt:lpstr>
      <vt:lpstr>Understanding Data</vt:lpstr>
      <vt:lpstr>Understanding Data</vt:lpstr>
      <vt:lpstr>Understanding Types of Data</vt:lpstr>
      <vt:lpstr>Class Discussion 2</vt:lpstr>
      <vt:lpstr>Class Discussion 2</vt:lpstr>
      <vt:lpstr>Understanding Data</vt:lpstr>
      <vt:lpstr>Understanding Data</vt:lpstr>
      <vt:lpstr>Understanding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Union vs Join</vt:lpstr>
      <vt:lpstr>Join Types</vt:lpstr>
      <vt:lpstr>Pivot Data – Data Source Grouping</vt:lpstr>
      <vt:lpstr>Relationships &amp; Data Blending</vt:lpstr>
      <vt:lpstr>Building Blocks &amp; Syntax – Data Source Manipulation using Calculated Fields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271</cp:revision>
  <dcterms:created xsi:type="dcterms:W3CDTF">2010-04-12T23:12:02Z</dcterms:created>
  <dcterms:modified xsi:type="dcterms:W3CDTF">2022-01-20T03:15:22Z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